
<file path=[Content_Types].xml><?xml version="1.0" encoding="utf-8"?>
<Types xmlns="http://schemas.openxmlformats.org/package/2006/content-types">
  <Default Extension="emf" ContentType="image/x-emf"/>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autoCompressPictures="0">
  <p:sldMasterIdLst>
    <p:sldMasterId id="2147483648" r:id="rId1"/>
  </p:sldMasterIdLst>
  <p:notesMasterIdLst>
    <p:notesMasterId r:id="rId14"/>
  </p:notesMasterIdLst>
  <p:sldIdLst>
    <p:sldId id="256" r:id="rId2"/>
    <p:sldId id="261" r:id="rId3"/>
    <p:sldId id="286" r:id="rId4"/>
    <p:sldId id="285" r:id="rId5"/>
    <p:sldId id="284" r:id="rId6"/>
    <p:sldId id="283" r:id="rId7"/>
    <p:sldId id="282" r:id="rId8"/>
    <p:sldId id="281" r:id="rId9"/>
    <p:sldId id="280" r:id="rId10"/>
    <p:sldId id="279" r:id="rId11"/>
    <p:sldId id="278" r:id="rId12"/>
    <p:sldId id="262" r:id="rId13"/>
  </p:sldIdLst>
  <p:sldSz cx="12192000" cy="6858000"/>
  <p:notesSz cx="6858000" cy="9144000"/>
  <p:embeddedFontLst>
    <p:embeddedFont>
      <p:font typeface="Clash Display" panose="020B0604020202020204" charset="0"/>
      <p:regular r:id="rId15"/>
      <p:bold r:id="rId16"/>
    </p:embeddedFont>
    <p:embeddedFont>
      <p:font typeface="Clash Display Medium" panose="020B0604020202020204" charset="0"/>
      <p:regular r:id="rId17"/>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141F34"/>
    <a:srgbClr val="4FB9A8"/>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34583"/>
    <p:restoredTop sz="86404"/>
  </p:normalViewPr>
  <p:slideViewPr>
    <p:cSldViewPr snapToGrid="0">
      <p:cViewPr varScale="1">
        <p:scale>
          <a:sx n="74" d="100"/>
          <a:sy n="74" d="100"/>
        </p:scale>
        <p:origin x="139" y="67"/>
      </p:cViewPr>
      <p:guideLst/>
    </p:cSldViewPr>
  </p:slideViewPr>
  <p:outlineViewPr>
    <p:cViewPr>
      <p:scale>
        <a:sx n="33" d="100"/>
        <a:sy n="33" d="100"/>
      </p:scale>
      <p:origin x="0" y="0"/>
    </p:cViewPr>
  </p:outlin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3.fntdata"/><Relationship Id="rId2" Type="http://schemas.openxmlformats.org/officeDocument/2006/relationships/slide" Target="slides/slide1.xml"/><Relationship Id="rId16" Type="http://schemas.openxmlformats.org/officeDocument/2006/relationships/font" Target="fonts/font2.fntdata"/><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font" Target="fonts/font1.fntdata"/><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s>
</file>

<file path=ppt/media/image2.png>
</file>

<file path=ppt/media/image6.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3383D5C-94B4-8240-A09B-0F3DC9CAF279}" type="datetimeFigureOut">
              <a:rPr lang="en-US" smtClean="0"/>
              <a:t>4/4/2024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4DEDD7C-BBA9-784C-9AEE-51BD322755F2}" type="slidenum">
              <a:rPr lang="en-US" smtClean="0"/>
              <a:t>‹#›</a:t>
            </a:fld>
            <a:endParaRPr lang="en-US"/>
          </a:p>
        </p:txBody>
      </p:sp>
    </p:spTree>
    <p:extLst>
      <p:ext uri="{BB962C8B-B14F-4D97-AF65-F5344CB8AC3E}">
        <p14:creationId xmlns:p14="http://schemas.microsoft.com/office/powerpoint/2010/main" val="5507772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A4DEDD7C-BBA9-784C-9AEE-51BD322755F2}" type="slidenum">
              <a:rPr lang="en-US" smtClean="0"/>
              <a:t>1</a:t>
            </a:fld>
            <a:endParaRPr lang="en-US"/>
          </a:p>
        </p:txBody>
      </p:sp>
    </p:spTree>
    <p:extLst>
      <p:ext uri="{BB962C8B-B14F-4D97-AF65-F5344CB8AC3E}">
        <p14:creationId xmlns:p14="http://schemas.microsoft.com/office/powerpoint/2010/main" val="264809485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4DEDD7C-BBA9-784C-9AEE-51BD322755F2}"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8593526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4DEDD7C-BBA9-784C-9AEE-51BD322755F2}"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57030622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fld id="{A4DEDD7C-BBA9-784C-9AEE-51BD322755F2}" type="slidenum">
              <a:rPr lang="en-US" smtClean="0"/>
              <a:t>12</a:t>
            </a:fld>
            <a:endParaRPr lang="en-US"/>
          </a:p>
        </p:txBody>
      </p:sp>
    </p:spTree>
    <p:extLst>
      <p:ext uri="{BB962C8B-B14F-4D97-AF65-F5344CB8AC3E}">
        <p14:creationId xmlns:p14="http://schemas.microsoft.com/office/powerpoint/2010/main" val="322041624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4DEDD7C-BBA9-784C-9AEE-51BD322755F2}" type="slidenum">
              <a:rPr lang="en-US" smtClean="0"/>
              <a:t>2</a:t>
            </a:fld>
            <a:endParaRPr lang="en-US"/>
          </a:p>
        </p:txBody>
      </p:sp>
    </p:spTree>
    <p:extLst>
      <p:ext uri="{BB962C8B-B14F-4D97-AF65-F5344CB8AC3E}">
        <p14:creationId xmlns:p14="http://schemas.microsoft.com/office/powerpoint/2010/main" val="228764980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4DEDD7C-BBA9-784C-9AEE-51BD322755F2}"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90533008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4DEDD7C-BBA9-784C-9AEE-51BD322755F2}"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84591113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4DEDD7C-BBA9-784C-9AEE-51BD322755F2}"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3776422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4DEDD7C-BBA9-784C-9AEE-51BD322755F2}"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01575400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4DEDD7C-BBA9-784C-9AEE-51BD322755F2}"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7</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02158132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4DEDD7C-BBA9-784C-9AEE-51BD322755F2}"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67044761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4DEDD7C-BBA9-784C-9AEE-51BD322755F2}"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3513814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3D73BC-D9DD-F194-4FD4-35CE14FFE962}"/>
              </a:ext>
            </a:extLst>
          </p:cNvPr>
          <p:cNvSpPr>
            <a:spLocks noGrp="1"/>
          </p:cNvSpPr>
          <p:nvPr>
            <p:ph type="ctrTitle"/>
          </p:nvPr>
        </p:nvSpPr>
        <p:spPr>
          <a:xfrm>
            <a:off x="1524000" y="1122363"/>
            <a:ext cx="9144000" cy="2387600"/>
          </a:xfrm>
          <a:prstGeom prst="rect">
            <a:avLst/>
          </a:prstGeom>
        </p:spPr>
        <p:txBody>
          <a:bodyPr anchor="b"/>
          <a:lstStyle>
            <a:lvl1pPr algn="ctr">
              <a:defRPr sz="6000"/>
            </a:lvl1pPr>
          </a:lstStyle>
          <a:p>
            <a:r>
              <a:rPr lang="en-GB"/>
              <a:t>Click to edit Master title style</a:t>
            </a:r>
            <a:endParaRPr lang="en-US"/>
          </a:p>
        </p:txBody>
      </p:sp>
      <p:sp>
        <p:nvSpPr>
          <p:cNvPr id="3" name="Subtitle 2">
            <a:extLst>
              <a:ext uri="{FF2B5EF4-FFF2-40B4-BE49-F238E27FC236}">
                <a16:creationId xmlns:a16="http://schemas.microsoft.com/office/drawing/2014/main" id="{15BEB1E5-2281-8556-6D31-817F9DDCC4EB}"/>
              </a:ext>
            </a:extLst>
          </p:cNvPr>
          <p:cNvSpPr>
            <a:spLocks noGrp="1"/>
          </p:cNvSpPr>
          <p:nvPr>
            <p:ph type="subTitle" idx="1"/>
          </p:nvPr>
        </p:nvSpPr>
        <p:spPr>
          <a:xfrm>
            <a:off x="1524000" y="3602038"/>
            <a:ext cx="9144000" cy="1655762"/>
          </a:xfrm>
          <a:prstGeom prst="rect">
            <a:avLst/>
          </a:prstGeo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en-US"/>
          </a:p>
        </p:txBody>
      </p:sp>
      <p:sp>
        <p:nvSpPr>
          <p:cNvPr id="4" name="Date Placeholder 3">
            <a:extLst>
              <a:ext uri="{FF2B5EF4-FFF2-40B4-BE49-F238E27FC236}">
                <a16:creationId xmlns:a16="http://schemas.microsoft.com/office/drawing/2014/main" id="{AF41C38A-1BEF-01F2-8CB2-B89281FEA78C}"/>
              </a:ext>
            </a:extLst>
          </p:cNvPr>
          <p:cNvSpPr>
            <a:spLocks noGrp="1"/>
          </p:cNvSpPr>
          <p:nvPr>
            <p:ph type="dt" sz="half" idx="10"/>
          </p:nvPr>
        </p:nvSpPr>
        <p:spPr>
          <a:xfrm>
            <a:off x="838200" y="6356350"/>
            <a:ext cx="2743200" cy="365125"/>
          </a:xfrm>
          <a:prstGeom prst="rect">
            <a:avLst/>
          </a:prstGeom>
        </p:spPr>
        <p:txBody>
          <a:bodyPr/>
          <a:lstStyle/>
          <a:p>
            <a:fld id="{65D0BADF-6E5E-AA48-BEC3-845095CAA91C}" type="datetimeFigureOut">
              <a:rPr lang="en-US" smtClean="0"/>
              <a:t>4/4/2024</a:t>
            </a:fld>
            <a:endParaRPr lang="en-US"/>
          </a:p>
        </p:txBody>
      </p:sp>
      <p:sp>
        <p:nvSpPr>
          <p:cNvPr id="5" name="Footer Placeholder 4">
            <a:extLst>
              <a:ext uri="{FF2B5EF4-FFF2-40B4-BE49-F238E27FC236}">
                <a16:creationId xmlns:a16="http://schemas.microsoft.com/office/drawing/2014/main" id="{63120691-3DE6-D50F-D667-4794B3BCA50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6809F150-D320-57C3-AAFC-EA5F1AF950ED}"/>
              </a:ext>
            </a:extLst>
          </p:cNvPr>
          <p:cNvSpPr>
            <a:spLocks noGrp="1"/>
          </p:cNvSpPr>
          <p:nvPr>
            <p:ph type="sldNum" sz="quarter" idx="12"/>
          </p:nvPr>
        </p:nvSpPr>
        <p:spPr>
          <a:xfrm>
            <a:off x="8610600" y="6356350"/>
            <a:ext cx="2743200" cy="365125"/>
          </a:xfrm>
          <a:prstGeom prst="rect">
            <a:avLst/>
          </a:prstGeom>
        </p:spPr>
        <p:txBody>
          <a:bodyPr/>
          <a:lstStyle/>
          <a:p>
            <a:fld id="{690D138C-1119-0B4E-9633-053F1791AA53}" type="slidenum">
              <a:rPr lang="en-US" smtClean="0"/>
              <a:t>‹#›</a:t>
            </a:fld>
            <a:endParaRPr lang="en-US"/>
          </a:p>
        </p:txBody>
      </p:sp>
    </p:spTree>
    <p:extLst>
      <p:ext uri="{BB962C8B-B14F-4D97-AF65-F5344CB8AC3E}">
        <p14:creationId xmlns:p14="http://schemas.microsoft.com/office/powerpoint/2010/main" val="259985117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EDF3D1-80CC-E24C-958D-0682491A7167}"/>
              </a:ext>
            </a:extLst>
          </p:cNvPr>
          <p:cNvSpPr>
            <a:spLocks noGrp="1"/>
          </p:cNvSpPr>
          <p:nvPr>
            <p:ph type="title"/>
          </p:nvPr>
        </p:nvSpPr>
        <p:spPr>
          <a:xfrm>
            <a:off x="838200" y="365125"/>
            <a:ext cx="10515600" cy="1325563"/>
          </a:xfrm>
          <a:prstGeom prst="rect">
            <a:avLst/>
          </a:prstGeom>
        </p:spPr>
        <p:txBody>
          <a:bodyPr/>
          <a:lstStyle/>
          <a:p>
            <a:r>
              <a:rPr lang="en-GB"/>
              <a:t>Click to edit Master title style</a:t>
            </a:r>
            <a:endParaRPr lang="en-US"/>
          </a:p>
        </p:txBody>
      </p:sp>
      <p:sp>
        <p:nvSpPr>
          <p:cNvPr id="3" name="Vertical Text Placeholder 2">
            <a:extLst>
              <a:ext uri="{FF2B5EF4-FFF2-40B4-BE49-F238E27FC236}">
                <a16:creationId xmlns:a16="http://schemas.microsoft.com/office/drawing/2014/main" id="{DD4DFAFB-5120-EDAB-4F6D-6AB86CA80676}"/>
              </a:ext>
            </a:extLst>
          </p:cNvPr>
          <p:cNvSpPr>
            <a:spLocks noGrp="1"/>
          </p:cNvSpPr>
          <p:nvPr>
            <p:ph type="body" orient="vert" idx="1"/>
          </p:nvPr>
        </p:nvSpPr>
        <p:spPr>
          <a:xfrm>
            <a:off x="838200" y="1825625"/>
            <a:ext cx="10515600" cy="4351338"/>
          </a:xfrm>
          <a:prstGeom prst="rect">
            <a:avLst/>
          </a:prstGeo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104E5AAE-59D1-4C1A-E883-C93587818261}"/>
              </a:ext>
            </a:extLst>
          </p:cNvPr>
          <p:cNvSpPr>
            <a:spLocks noGrp="1"/>
          </p:cNvSpPr>
          <p:nvPr>
            <p:ph type="dt" sz="half" idx="10"/>
          </p:nvPr>
        </p:nvSpPr>
        <p:spPr>
          <a:xfrm>
            <a:off x="838200" y="6356350"/>
            <a:ext cx="2743200" cy="365125"/>
          </a:xfrm>
          <a:prstGeom prst="rect">
            <a:avLst/>
          </a:prstGeom>
        </p:spPr>
        <p:txBody>
          <a:bodyPr/>
          <a:lstStyle/>
          <a:p>
            <a:fld id="{65D0BADF-6E5E-AA48-BEC3-845095CAA91C}" type="datetimeFigureOut">
              <a:rPr lang="en-US" smtClean="0"/>
              <a:t>4/4/2024</a:t>
            </a:fld>
            <a:endParaRPr lang="en-US"/>
          </a:p>
        </p:txBody>
      </p:sp>
      <p:sp>
        <p:nvSpPr>
          <p:cNvPr id="5" name="Footer Placeholder 4">
            <a:extLst>
              <a:ext uri="{FF2B5EF4-FFF2-40B4-BE49-F238E27FC236}">
                <a16:creationId xmlns:a16="http://schemas.microsoft.com/office/drawing/2014/main" id="{61CC0693-8F55-1979-D6E6-646E30ABAD92}"/>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3EC48A95-7F23-FD5A-4C6A-CB6BAD679938}"/>
              </a:ext>
            </a:extLst>
          </p:cNvPr>
          <p:cNvSpPr>
            <a:spLocks noGrp="1"/>
          </p:cNvSpPr>
          <p:nvPr>
            <p:ph type="sldNum" sz="quarter" idx="12"/>
          </p:nvPr>
        </p:nvSpPr>
        <p:spPr>
          <a:xfrm>
            <a:off x="8610600" y="6356350"/>
            <a:ext cx="2743200" cy="365125"/>
          </a:xfrm>
          <a:prstGeom prst="rect">
            <a:avLst/>
          </a:prstGeom>
        </p:spPr>
        <p:txBody>
          <a:bodyPr/>
          <a:lstStyle/>
          <a:p>
            <a:fld id="{690D138C-1119-0B4E-9633-053F1791AA53}" type="slidenum">
              <a:rPr lang="en-US" smtClean="0"/>
              <a:t>‹#›</a:t>
            </a:fld>
            <a:endParaRPr lang="en-US"/>
          </a:p>
        </p:txBody>
      </p:sp>
    </p:spTree>
    <p:extLst>
      <p:ext uri="{BB962C8B-B14F-4D97-AF65-F5344CB8AC3E}">
        <p14:creationId xmlns:p14="http://schemas.microsoft.com/office/powerpoint/2010/main" val="392102049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C8BDACBB-E331-C796-4491-A9481F5E49D4}"/>
              </a:ext>
            </a:extLst>
          </p:cNvPr>
          <p:cNvSpPr>
            <a:spLocks noGrp="1"/>
          </p:cNvSpPr>
          <p:nvPr>
            <p:ph type="title" orient="vert"/>
          </p:nvPr>
        </p:nvSpPr>
        <p:spPr>
          <a:xfrm>
            <a:off x="8724900" y="365125"/>
            <a:ext cx="2628900" cy="5811838"/>
          </a:xfrm>
          <a:prstGeom prst="rect">
            <a:avLst/>
          </a:prstGeom>
        </p:spPr>
        <p:txBody>
          <a:bodyPr vert="eaVert"/>
          <a:lstStyle/>
          <a:p>
            <a:r>
              <a:rPr lang="en-GB"/>
              <a:t>Click to edit Master title style</a:t>
            </a:r>
            <a:endParaRPr lang="en-US"/>
          </a:p>
        </p:txBody>
      </p:sp>
      <p:sp>
        <p:nvSpPr>
          <p:cNvPr id="3" name="Vertical Text Placeholder 2">
            <a:extLst>
              <a:ext uri="{FF2B5EF4-FFF2-40B4-BE49-F238E27FC236}">
                <a16:creationId xmlns:a16="http://schemas.microsoft.com/office/drawing/2014/main" id="{184F9E35-9B8C-4DAA-A735-86BBF74C366D}"/>
              </a:ext>
            </a:extLst>
          </p:cNvPr>
          <p:cNvSpPr>
            <a:spLocks noGrp="1"/>
          </p:cNvSpPr>
          <p:nvPr>
            <p:ph type="body" orient="vert" idx="1"/>
          </p:nvPr>
        </p:nvSpPr>
        <p:spPr>
          <a:xfrm>
            <a:off x="838200" y="365125"/>
            <a:ext cx="7734300" cy="5811838"/>
          </a:xfrm>
          <a:prstGeom prst="rect">
            <a:avLst/>
          </a:prstGeo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3405F6CE-7599-F176-2E29-273D01FC68AD}"/>
              </a:ext>
            </a:extLst>
          </p:cNvPr>
          <p:cNvSpPr>
            <a:spLocks noGrp="1"/>
          </p:cNvSpPr>
          <p:nvPr>
            <p:ph type="dt" sz="half" idx="10"/>
          </p:nvPr>
        </p:nvSpPr>
        <p:spPr>
          <a:xfrm>
            <a:off x="838200" y="6356350"/>
            <a:ext cx="2743200" cy="365125"/>
          </a:xfrm>
          <a:prstGeom prst="rect">
            <a:avLst/>
          </a:prstGeom>
        </p:spPr>
        <p:txBody>
          <a:bodyPr/>
          <a:lstStyle/>
          <a:p>
            <a:fld id="{65D0BADF-6E5E-AA48-BEC3-845095CAA91C}" type="datetimeFigureOut">
              <a:rPr lang="en-US" smtClean="0"/>
              <a:t>4/4/2024</a:t>
            </a:fld>
            <a:endParaRPr lang="en-US"/>
          </a:p>
        </p:txBody>
      </p:sp>
      <p:sp>
        <p:nvSpPr>
          <p:cNvPr id="5" name="Footer Placeholder 4">
            <a:extLst>
              <a:ext uri="{FF2B5EF4-FFF2-40B4-BE49-F238E27FC236}">
                <a16:creationId xmlns:a16="http://schemas.microsoft.com/office/drawing/2014/main" id="{0ED037DA-4C58-32EE-130C-BEA5FE0F2BD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8624608-9256-DC1C-75F8-BC55DFB79639}"/>
              </a:ext>
            </a:extLst>
          </p:cNvPr>
          <p:cNvSpPr>
            <a:spLocks noGrp="1"/>
          </p:cNvSpPr>
          <p:nvPr>
            <p:ph type="sldNum" sz="quarter" idx="12"/>
          </p:nvPr>
        </p:nvSpPr>
        <p:spPr>
          <a:xfrm>
            <a:off x="8610600" y="6356350"/>
            <a:ext cx="2743200" cy="365125"/>
          </a:xfrm>
          <a:prstGeom prst="rect">
            <a:avLst/>
          </a:prstGeom>
        </p:spPr>
        <p:txBody>
          <a:bodyPr/>
          <a:lstStyle/>
          <a:p>
            <a:fld id="{690D138C-1119-0B4E-9633-053F1791AA53}" type="slidenum">
              <a:rPr lang="en-US" smtClean="0"/>
              <a:t>‹#›</a:t>
            </a:fld>
            <a:endParaRPr lang="en-US"/>
          </a:p>
        </p:txBody>
      </p:sp>
    </p:spTree>
    <p:extLst>
      <p:ext uri="{BB962C8B-B14F-4D97-AF65-F5344CB8AC3E}">
        <p14:creationId xmlns:p14="http://schemas.microsoft.com/office/powerpoint/2010/main" val="951534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12BC6C-52E1-957F-2D89-EA32C18F9841}"/>
              </a:ext>
            </a:extLst>
          </p:cNvPr>
          <p:cNvSpPr>
            <a:spLocks noGrp="1"/>
          </p:cNvSpPr>
          <p:nvPr>
            <p:ph type="title"/>
          </p:nvPr>
        </p:nvSpPr>
        <p:spPr>
          <a:xfrm>
            <a:off x="838200" y="365125"/>
            <a:ext cx="10515600" cy="1325563"/>
          </a:xfrm>
          <a:prstGeom prst="rect">
            <a:avLst/>
          </a:prstGeom>
        </p:spPr>
        <p:txBody>
          <a:bodyPr/>
          <a:lstStyle/>
          <a:p>
            <a:r>
              <a:rPr lang="en-GB"/>
              <a:t>Click to edit Master title style</a:t>
            </a:r>
            <a:endParaRPr lang="en-US"/>
          </a:p>
        </p:txBody>
      </p:sp>
      <p:sp>
        <p:nvSpPr>
          <p:cNvPr id="3" name="Content Placeholder 2">
            <a:extLst>
              <a:ext uri="{FF2B5EF4-FFF2-40B4-BE49-F238E27FC236}">
                <a16:creationId xmlns:a16="http://schemas.microsoft.com/office/drawing/2014/main" id="{C62D7766-5A04-03B8-21C7-A75D15487D2E}"/>
              </a:ext>
            </a:extLst>
          </p:cNvPr>
          <p:cNvSpPr>
            <a:spLocks noGrp="1"/>
          </p:cNvSpPr>
          <p:nvPr>
            <p:ph idx="1"/>
          </p:nvPr>
        </p:nvSpPr>
        <p:spPr>
          <a:xfrm>
            <a:off x="838200" y="1825625"/>
            <a:ext cx="10515600" cy="4351338"/>
          </a:xfrm>
          <a:prstGeom prst="rect">
            <a:avLst/>
          </a:prstGeo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77794707-DA57-A562-64F0-C7231B70E34C}"/>
              </a:ext>
            </a:extLst>
          </p:cNvPr>
          <p:cNvSpPr>
            <a:spLocks noGrp="1"/>
          </p:cNvSpPr>
          <p:nvPr>
            <p:ph type="dt" sz="half" idx="10"/>
          </p:nvPr>
        </p:nvSpPr>
        <p:spPr>
          <a:xfrm>
            <a:off x="838200" y="6356350"/>
            <a:ext cx="2743200" cy="365125"/>
          </a:xfrm>
          <a:prstGeom prst="rect">
            <a:avLst/>
          </a:prstGeom>
        </p:spPr>
        <p:txBody>
          <a:bodyPr/>
          <a:lstStyle/>
          <a:p>
            <a:fld id="{65D0BADF-6E5E-AA48-BEC3-845095CAA91C}" type="datetimeFigureOut">
              <a:rPr lang="en-US" smtClean="0"/>
              <a:t>4/4/2024</a:t>
            </a:fld>
            <a:endParaRPr lang="en-US"/>
          </a:p>
        </p:txBody>
      </p:sp>
      <p:sp>
        <p:nvSpPr>
          <p:cNvPr id="5" name="Footer Placeholder 4">
            <a:extLst>
              <a:ext uri="{FF2B5EF4-FFF2-40B4-BE49-F238E27FC236}">
                <a16:creationId xmlns:a16="http://schemas.microsoft.com/office/drawing/2014/main" id="{E7905340-9996-B6CE-4862-57AB8A0CAF54}"/>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BA35B36B-98E8-7C24-720B-C1C01C294ED1}"/>
              </a:ext>
            </a:extLst>
          </p:cNvPr>
          <p:cNvSpPr>
            <a:spLocks noGrp="1"/>
          </p:cNvSpPr>
          <p:nvPr>
            <p:ph type="sldNum" sz="quarter" idx="12"/>
          </p:nvPr>
        </p:nvSpPr>
        <p:spPr>
          <a:xfrm>
            <a:off x="8610600" y="6356350"/>
            <a:ext cx="2743200" cy="365125"/>
          </a:xfrm>
          <a:prstGeom prst="rect">
            <a:avLst/>
          </a:prstGeom>
        </p:spPr>
        <p:txBody>
          <a:bodyPr/>
          <a:lstStyle/>
          <a:p>
            <a:fld id="{690D138C-1119-0B4E-9633-053F1791AA53}" type="slidenum">
              <a:rPr lang="en-US" smtClean="0"/>
              <a:t>‹#›</a:t>
            </a:fld>
            <a:endParaRPr lang="en-US"/>
          </a:p>
        </p:txBody>
      </p:sp>
    </p:spTree>
    <p:extLst>
      <p:ext uri="{BB962C8B-B14F-4D97-AF65-F5344CB8AC3E}">
        <p14:creationId xmlns:p14="http://schemas.microsoft.com/office/powerpoint/2010/main" val="226955431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CE042E-54B4-54F3-0E27-1580A1CDE46D}"/>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GB"/>
              <a:t>Click to edit Master title style</a:t>
            </a:r>
            <a:endParaRPr lang="en-US"/>
          </a:p>
        </p:txBody>
      </p:sp>
      <p:sp>
        <p:nvSpPr>
          <p:cNvPr id="3" name="Text Placeholder 2">
            <a:extLst>
              <a:ext uri="{FF2B5EF4-FFF2-40B4-BE49-F238E27FC236}">
                <a16:creationId xmlns:a16="http://schemas.microsoft.com/office/drawing/2014/main" id="{BB1CFFB4-2390-72E4-EA40-D28EE958C30A}"/>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GB"/>
              <a:t>Click to edit Master text styles</a:t>
            </a:r>
          </a:p>
        </p:txBody>
      </p:sp>
      <p:sp>
        <p:nvSpPr>
          <p:cNvPr id="4" name="Date Placeholder 3">
            <a:extLst>
              <a:ext uri="{FF2B5EF4-FFF2-40B4-BE49-F238E27FC236}">
                <a16:creationId xmlns:a16="http://schemas.microsoft.com/office/drawing/2014/main" id="{B039F7F0-2A08-A6AB-C070-2BB10394E0F1}"/>
              </a:ext>
            </a:extLst>
          </p:cNvPr>
          <p:cNvSpPr>
            <a:spLocks noGrp="1"/>
          </p:cNvSpPr>
          <p:nvPr>
            <p:ph type="dt" sz="half" idx="10"/>
          </p:nvPr>
        </p:nvSpPr>
        <p:spPr>
          <a:xfrm>
            <a:off x="838200" y="6356350"/>
            <a:ext cx="2743200" cy="365125"/>
          </a:xfrm>
          <a:prstGeom prst="rect">
            <a:avLst/>
          </a:prstGeom>
        </p:spPr>
        <p:txBody>
          <a:bodyPr/>
          <a:lstStyle/>
          <a:p>
            <a:fld id="{65D0BADF-6E5E-AA48-BEC3-845095CAA91C}" type="datetimeFigureOut">
              <a:rPr lang="en-US" smtClean="0"/>
              <a:t>4/4/2024</a:t>
            </a:fld>
            <a:endParaRPr lang="en-US"/>
          </a:p>
        </p:txBody>
      </p:sp>
      <p:sp>
        <p:nvSpPr>
          <p:cNvPr id="5" name="Footer Placeholder 4">
            <a:extLst>
              <a:ext uri="{FF2B5EF4-FFF2-40B4-BE49-F238E27FC236}">
                <a16:creationId xmlns:a16="http://schemas.microsoft.com/office/drawing/2014/main" id="{7C4A627D-2BB8-9898-A742-BA7B9BDE531E}"/>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F3CEC000-5B49-1473-DF60-CF0DFDD7837F}"/>
              </a:ext>
            </a:extLst>
          </p:cNvPr>
          <p:cNvSpPr>
            <a:spLocks noGrp="1"/>
          </p:cNvSpPr>
          <p:nvPr>
            <p:ph type="sldNum" sz="quarter" idx="12"/>
          </p:nvPr>
        </p:nvSpPr>
        <p:spPr>
          <a:xfrm>
            <a:off x="8610600" y="6356350"/>
            <a:ext cx="2743200" cy="365125"/>
          </a:xfrm>
          <a:prstGeom prst="rect">
            <a:avLst/>
          </a:prstGeom>
        </p:spPr>
        <p:txBody>
          <a:bodyPr/>
          <a:lstStyle/>
          <a:p>
            <a:fld id="{690D138C-1119-0B4E-9633-053F1791AA53}" type="slidenum">
              <a:rPr lang="en-US" smtClean="0"/>
              <a:t>‹#›</a:t>
            </a:fld>
            <a:endParaRPr lang="en-US"/>
          </a:p>
        </p:txBody>
      </p:sp>
    </p:spTree>
    <p:extLst>
      <p:ext uri="{BB962C8B-B14F-4D97-AF65-F5344CB8AC3E}">
        <p14:creationId xmlns:p14="http://schemas.microsoft.com/office/powerpoint/2010/main" val="224049852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144750-C429-36D8-2C2F-122110E82EA2}"/>
              </a:ext>
            </a:extLst>
          </p:cNvPr>
          <p:cNvSpPr>
            <a:spLocks noGrp="1"/>
          </p:cNvSpPr>
          <p:nvPr>
            <p:ph type="title"/>
          </p:nvPr>
        </p:nvSpPr>
        <p:spPr>
          <a:xfrm>
            <a:off x="838200" y="365125"/>
            <a:ext cx="10515600" cy="1325563"/>
          </a:xfrm>
          <a:prstGeom prst="rect">
            <a:avLst/>
          </a:prstGeom>
        </p:spPr>
        <p:txBody>
          <a:bodyPr/>
          <a:lstStyle/>
          <a:p>
            <a:r>
              <a:rPr lang="en-GB"/>
              <a:t>Click to edit Master title style</a:t>
            </a:r>
            <a:endParaRPr lang="en-US"/>
          </a:p>
        </p:txBody>
      </p:sp>
      <p:sp>
        <p:nvSpPr>
          <p:cNvPr id="3" name="Content Placeholder 2">
            <a:extLst>
              <a:ext uri="{FF2B5EF4-FFF2-40B4-BE49-F238E27FC236}">
                <a16:creationId xmlns:a16="http://schemas.microsoft.com/office/drawing/2014/main" id="{BEB99882-9F51-C052-8944-3658294CFAD9}"/>
              </a:ext>
            </a:extLst>
          </p:cNvPr>
          <p:cNvSpPr>
            <a:spLocks noGrp="1"/>
          </p:cNvSpPr>
          <p:nvPr>
            <p:ph sz="half" idx="1"/>
          </p:nvPr>
        </p:nvSpPr>
        <p:spPr>
          <a:xfrm>
            <a:off x="838200" y="1825625"/>
            <a:ext cx="5181600" cy="4351338"/>
          </a:xfrm>
          <a:prstGeom prst="rect">
            <a:avLst/>
          </a:prstGeo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Content Placeholder 3">
            <a:extLst>
              <a:ext uri="{FF2B5EF4-FFF2-40B4-BE49-F238E27FC236}">
                <a16:creationId xmlns:a16="http://schemas.microsoft.com/office/drawing/2014/main" id="{D15F8EDA-199D-1DE2-C91E-212A90694AFF}"/>
              </a:ext>
            </a:extLst>
          </p:cNvPr>
          <p:cNvSpPr>
            <a:spLocks noGrp="1"/>
          </p:cNvSpPr>
          <p:nvPr>
            <p:ph sz="half" idx="2"/>
          </p:nvPr>
        </p:nvSpPr>
        <p:spPr>
          <a:xfrm>
            <a:off x="6172200" y="1825625"/>
            <a:ext cx="5181600" cy="4351338"/>
          </a:xfrm>
          <a:prstGeom prst="rect">
            <a:avLst/>
          </a:prstGeo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Date Placeholder 4">
            <a:extLst>
              <a:ext uri="{FF2B5EF4-FFF2-40B4-BE49-F238E27FC236}">
                <a16:creationId xmlns:a16="http://schemas.microsoft.com/office/drawing/2014/main" id="{E8A497DD-35ED-0A79-733E-13C791C1BE0E}"/>
              </a:ext>
            </a:extLst>
          </p:cNvPr>
          <p:cNvSpPr>
            <a:spLocks noGrp="1"/>
          </p:cNvSpPr>
          <p:nvPr>
            <p:ph type="dt" sz="half" idx="10"/>
          </p:nvPr>
        </p:nvSpPr>
        <p:spPr>
          <a:xfrm>
            <a:off x="838200" y="6356350"/>
            <a:ext cx="2743200" cy="365125"/>
          </a:xfrm>
          <a:prstGeom prst="rect">
            <a:avLst/>
          </a:prstGeom>
        </p:spPr>
        <p:txBody>
          <a:bodyPr/>
          <a:lstStyle/>
          <a:p>
            <a:fld id="{65D0BADF-6E5E-AA48-BEC3-845095CAA91C}" type="datetimeFigureOut">
              <a:rPr lang="en-US" smtClean="0"/>
              <a:t>4/4/2024</a:t>
            </a:fld>
            <a:endParaRPr lang="en-US"/>
          </a:p>
        </p:txBody>
      </p:sp>
      <p:sp>
        <p:nvSpPr>
          <p:cNvPr id="6" name="Footer Placeholder 5">
            <a:extLst>
              <a:ext uri="{FF2B5EF4-FFF2-40B4-BE49-F238E27FC236}">
                <a16:creationId xmlns:a16="http://schemas.microsoft.com/office/drawing/2014/main" id="{40AF2218-5C4B-FC83-986A-783F770A9F79}"/>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B73E1389-1F25-01FD-22C0-CA632C755717}"/>
              </a:ext>
            </a:extLst>
          </p:cNvPr>
          <p:cNvSpPr>
            <a:spLocks noGrp="1"/>
          </p:cNvSpPr>
          <p:nvPr>
            <p:ph type="sldNum" sz="quarter" idx="12"/>
          </p:nvPr>
        </p:nvSpPr>
        <p:spPr>
          <a:xfrm>
            <a:off x="8610600" y="6356350"/>
            <a:ext cx="2743200" cy="365125"/>
          </a:xfrm>
          <a:prstGeom prst="rect">
            <a:avLst/>
          </a:prstGeom>
        </p:spPr>
        <p:txBody>
          <a:bodyPr/>
          <a:lstStyle/>
          <a:p>
            <a:fld id="{690D138C-1119-0B4E-9633-053F1791AA53}" type="slidenum">
              <a:rPr lang="en-US" smtClean="0"/>
              <a:t>‹#›</a:t>
            </a:fld>
            <a:endParaRPr lang="en-US"/>
          </a:p>
        </p:txBody>
      </p:sp>
    </p:spTree>
    <p:extLst>
      <p:ext uri="{BB962C8B-B14F-4D97-AF65-F5344CB8AC3E}">
        <p14:creationId xmlns:p14="http://schemas.microsoft.com/office/powerpoint/2010/main" val="105373808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1459C4-AAB6-6931-4715-58D34DF8314E}"/>
              </a:ext>
            </a:extLst>
          </p:cNvPr>
          <p:cNvSpPr>
            <a:spLocks noGrp="1"/>
          </p:cNvSpPr>
          <p:nvPr>
            <p:ph type="title"/>
          </p:nvPr>
        </p:nvSpPr>
        <p:spPr>
          <a:xfrm>
            <a:off x="839788" y="365125"/>
            <a:ext cx="10515600" cy="1325563"/>
          </a:xfrm>
          <a:prstGeom prst="rect">
            <a:avLst/>
          </a:prstGeom>
        </p:spPr>
        <p:txBody>
          <a:bodyPr/>
          <a:lstStyle/>
          <a:p>
            <a:r>
              <a:rPr lang="en-GB"/>
              <a:t>Click to edit Master title style</a:t>
            </a:r>
            <a:endParaRPr lang="en-US"/>
          </a:p>
        </p:txBody>
      </p:sp>
      <p:sp>
        <p:nvSpPr>
          <p:cNvPr id="3" name="Text Placeholder 2">
            <a:extLst>
              <a:ext uri="{FF2B5EF4-FFF2-40B4-BE49-F238E27FC236}">
                <a16:creationId xmlns:a16="http://schemas.microsoft.com/office/drawing/2014/main" id="{D4212E09-A8BF-DB3F-5624-9C0F93205B5B}"/>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a:extLst>
              <a:ext uri="{FF2B5EF4-FFF2-40B4-BE49-F238E27FC236}">
                <a16:creationId xmlns:a16="http://schemas.microsoft.com/office/drawing/2014/main" id="{C1655647-CD01-6BD6-2A08-67C89C9AA6C6}"/>
              </a:ext>
            </a:extLst>
          </p:cNvPr>
          <p:cNvSpPr>
            <a:spLocks noGrp="1"/>
          </p:cNvSpPr>
          <p:nvPr>
            <p:ph sz="half" idx="2"/>
          </p:nvPr>
        </p:nvSpPr>
        <p:spPr>
          <a:xfrm>
            <a:off x="839788" y="2505075"/>
            <a:ext cx="5157787" cy="3684588"/>
          </a:xfrm>
          <a:prstGeom prst="rect">
            <a:avLst/>
          </a:prstGeo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Text Placeholder 4">
            <a:extLst>
              <a:ext uri="{FF2B5EF4-FFF2-40B4-BE49-F238E27FC236}">
                <a16:creationId xmlns:a16="http://schemas.microsoft.com/office/drawing/2014/main" id="{0F2D45FF-EA75-72FE-B12E-31711879A2B5}"/>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a:extLst>
              <a:ext uri="{FF2B5EF4-FFF2-40B4-BE49-F238E27FC236}">
                <a16:creationId xmlns:a16="http://schemas.microsoft.com/office/drawing/2014/main" id="{8C2C2BC6-713E-EFA2-E68C-0FB35D4C584B}"/>
              </a:ext>
            </a:extLst>
          </p:cNvPr>
          <p:cNvSpPr>
            <a:spLocks noGrp="1"/>
          </p:cNvSpPr>
          <p:nvPr>
            <p:ph sz="quarter" idx="4"/>
          </p:nvPr>
        </p:nvSpPr>
        <p:spPr>
          <a:xfrm>
            <a:off x="6172200" y="2505075"/>
            <a:ext cx="5183188" cy="3684588"/>
          </a:xfrm>
          <a:prstGeom prst="rect">
            <a:avLst/>
          </a:prstGeo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7" name="Date Placeholder 6">
            <a:extLst>
              <a:ext uri="{FF2B5EF4-FFF2-40B4-BE49-F238E27FC236}">
                <a16:creationId xmlns:a16="http://schemas.microsoft.com/office/drawing/2014/main" id="{57B48A0C-F0BB-FC20-EB4B-BA1611BF0088}"/>
              </a:ext>
            </a:extLst>
          </p:cNvPr>
          <p:cNvSpPr>
            <a:spLocks noGrp="1"/>
          </p:cNvSpPr>
          <p:nvPr>
            <p:ph type="dt" sz="half" idx="10"/>
          </p:nvPr>
        </p:nvSpPr>
        <p:spPr>
          <a:xfrm>
            <a:off x="838200" y="6356350"/>
            <a:ext cx="2743200" cy="365125"/>
          </a:xfrm>
          <a:prstGeom prst="rect">
            <a:avLst/>
          </a:prstGeom>
        </p:spPr>
        <p:txBody>
          <a:bodyPr/>
          <a:lstStyle/>
          <a:p>
            <a:fld id="{65D0BADF-6E5E-AA48-BEC3-845095CAA91C}" type="datetimeFigureOut">
              <a:rPr lang="en-US" smtClean="0"/>
              <a:t>4/4/2024</a:t>
            </a:fld>
            <a:endParaRPr lang="en-US"/>
          </a:p>
        </p:txBody>
      </p:sp>
      <p:sp>
        <p:nvSpPr>
          <p:cNvPr id="8" name="Footer Placeholder 7">
            <a:extLst>
              <a:ext uri="{FF2B5EF4-FFF2-40B4-BE49-F238E27FC236}">
                <a16:creationId xmlns:a16="http://schemas.microsoft.com/office/drawing/2014/main" id="{2AF2FF5F-3827-32FA-A970-A81E68F4EA3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id="{49DA6DD4-BA94-3F5F-BA33-72C9FC38F605}"/>
              </a:ext>
            </a:extLst>
          </p:cNvPr>
          <p:cNvSpPr>
            <a:spLocks noGrp="1"/>
          </p:cNvSpPr>
          <p:nvPr>
            <p:ph type="sldNum" sz="quarter" idx="12"/>
          </p:nvPr>
        </p:nvSpPr>
        <p:spPr>
          <a:xfrm>
            <a:off x="8610600" y="6356350"/>
            <a:ext cx="2743200" cy="365125"/>
          </a:xfrm>
          <a:prstGeom prst="rect">
            <a:avLst/>
          </a:prstGeom>
        </p:spPr>
        <p:txBody>
          <a:bodyPr/>
          <a:lstStyle/>
          <a:p>
            <a:fld id="{690D138C-1119-0B4E-9633-053F1791AA53}" type="slidenum">
              <a:rPr lang="en-US" smtClean="0"/>
              <a:t>‹#›</a:t>
            </a:fld>
            <a:endParaRPr lang="en-US"/>
          </a:p>
        </p:txBody>
      </p:sp>
    </p:spTree>
    <p:extLst>
      <p:ext uri="{BB962C8B-B14F-4D97-AF65-F5344CB8AC3E}">
        <p14:creationId xmlns:p14="http://schemas.microsoft.com/office/powerpoint/2010/main" val="284279480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10C8AE-F3DD-548C-9637-78CBD8198BD2}"/>
              </a:ext>
            </a:extLst>
          </p:cNvPr>
          <p:cNvSpPr>
            <a:spLocks noGrp="1"/>
          </p:cNvSpPr>
          <p:nvPr>
            <p:ph type="title"/>
          </p:nvPr>
        </p:nvSpPr>
        <p:spPr>
          <a:xfrm>
            <a:off x="838200" y="365125"/>
            <a:ext cx="10515600" cy="1325563"/>
          </a:xfrm>
          <a:prstGeom prst="rect">
            <a:avLst/>
          </a:prstGeom>
        </p:spPr>
        <p:txBody>
          <a:bodyPr/>
          <a:lstStyle/>
          <a:p>
            <a:r>
              <a:rPr lang="en-GB"/>
              <a:t>Click to edit Master title style</a:t>
            </a:r>
            <a:endParaRPr lang="en-US"/>
          </a:p>
        </p:txBody>
      </p:sp>
      <p:sp>
        <p:nvSpPr>
          <p:cNvPr id="3" name="Date Placeholder 2">
            <a:extLst>
              <a:ext uri="{FF2B5EF4-FFF2-40B4-BE49-F238E27FC236}">
                <a16:creationId xmlns:a16="http://schemas.microsoft.com/office/drawing/2014/main" id="{15D1BDEB-9165-D05A-4A8D-2D3F3EEC47D3}"/>
              </a:ext>
            </a:extLst>
          </p:cNvPr>
          <p:cNvSpPr>
            <a:spLocks noGrp="1"/>
          </p:cNvSpPr>
          <p:nvPr>
            <p:ph type="dt" sz="half" idx="10"/>
          </p:nvPr>
        </p:nvSpPr>
        <p:spPr>
          <a:xfrm>
            <a:off x="838200" y="6356350"/>
            <a:ext cx="2743200" cy="365125"/>
          </a:xfrm>
          <a:prstGeom prst="rect">
            <a:avLst/>
          </a:prstGeom>
        </p:spPr>
        <p:txBody>
          <a:bodyPr/>
          <a:lstStyle/>
          <a:p>
            <a:fld id="{65D0BADF-6E5E-AA48-BEC3-845095CAA91C}" type="datetimeFigureOut">
              <a:rPr lang="en-US" smtClean="0"/>
              <a:t>4/4/2024</a:t>
            </a:fld>
            <a:endParaRPr lang="en-US"/>
          </a:p>
        </p:txBody>
      </p:sp>
      <p:sp>
        <p:nvSpPr>
          <p:cNvPr id="4" name="Footer Placeholder 3">
            <a:extLst>
              <a:ext uri="{FF2B5EF4-FFF2-40B4-BE49-F238E27FC236}">
                <a16:creationId xmlns:a16="http://schemas.microsoft.com/office/drawing/2014/main" id="{B89D1950-33EC-4A3B-6659-C405D926C95B}"/>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id="{67629AF2-A355-2A80-6650-7545E1C27CF3}"/>
              </a:ext>
            </a:extLst>
          </p:cNvPr>
          <p:cNvSpPr>
            <a:spLocks noGrp="1"/>
          </p:cNvSpPr>
          <p:nvPr>
            <p:ph type="sldNum" sz="quarter" idx="12"/>
          </p:nvPr>
        </p:nvSpPr>
        <p:spPr>
          <a:xfrm>
            <a:off x="8610600" y="6356350"/>
            <a:ext cx="2743200" cy="365125"/>
          </a:xfrm>
          <a:prstGeom prst="rect">
            <a:avLst/>
          </a:prstGeom>
        </p:spPr>
        <p:txBody>
          <a:bodyPr/>
          <a:lstStyle/>
          <a:p>
            <a:fld id="{690D138C-1119-0B4E-9633-053F1791AA53}" type="slidenum">
              <a:rPr lang="en-US" smtClean="0"/>
              <a:t>‹#›</a:t>
            </a:fld>
            <a:endParaRPr lang="en-US"/>
          </a:p>
        </p:txBody>
      </p:sp>
    </p:spTree>
    <p:extLst>
      <p:ext uri="{BB962C8B-B14F-4D97-AF65-F5344CB8AC3E}">
        <p14:creationId xmlns:p14="http://schemas.microsoft.com/office/powerpoint/2010/main" val="241604228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6276AD03-743C-E608-0782-768AE88ABC39}"/>
              </a:ext>
            </a:extLst>
          </p:cNvPr>
          <p:cNvSpPr>
            <a:spLocks noGrp="1"/>
          </p:cNvSpPr>
          <p:nvPr>
            <p:ph type="dt" sz="half" idx="10"/>
          </p:nvPr>
        </p:nvSpPr>
        <p:spPr>
          <a:xfrm>
            <a:off x="838200" y="6356350"/>
            <a:ext cx="2743200" cy="365125"/>
          </a:xfrm>
          <a:prstGeom prst="rect">
            <a:avLst/>
          </a:prstGeom>
        </p:spPr>
        <p:txBody>
          <a:bodyPr/>
          <a:lstStyle/>
          <a:p>
            <a:fld id="{65D0BADF-6E5E-AA48-BEC3-845095CAA91C}" type="datetimeFigureOut">
              <a:rPr lang="en-US" smtClean="0"/>
              <a:t>4/4/2024</a:t>
            </a:fld>
            <a:endParaRPr lang="en-US"/>
          </a:p>
        </p:txBody>
      </p:sp>
      <p:sp>
        <p:nvSpPr>
          <p:cNvPr id="3" name="Footer Placeholder 2">
            <a:extLst>
              <a:ext uri="{FF2B5EF4-FFF2-40B4-BE49-F238E27FC236}">
                <a16:creationId xmlns:a16="http://schemas.microsoft.com/office/drawing/2014/main" id="{F3F036DB-E927-D85B-3296-B605A6D3F544}"/>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B92EB2A7-F153-0A6B-BDBC-0FD251909959}"/>
              </a:ext>
            </a:extLst>
          </p:cNvPr>
          <p:cNvSpPr>
            <a:spLocks noGrp="1"/>
          </p:cNvSpPr>
          <p:nvPr>
            <p:ph type="sldNum" sz="quarter" idx="12"/>
          </p:nvPr>
        </p:nvSpPr>
        <p:spPr>
          <a:xfrm>
            <a:off x="8610600" y="6356350"/>
            <a:ext cx="2743200" cy="365125"/>
          </a:xfrm>
          <a:prstGeom prst="rect">
            <a:avLst/>
          </a:prstGeom>
        </p:spPr>
        <p:txBody>
          <a:bodyPr/>
          <a:lstStyle/>
          <a:p>
            <a:fld id="{690D138C-1119-0B4E-9633-053F1791AA53}" type="slidenum">
              <a:rPr lang="en-US" smtClean="0"/>
              <a:t>‹#›</a:t>
            </a:fld>
            <a:endParaRPr lang="en-US"/>
          </a:p>
        </p:txBody>
      </p:sp>
    </p:spTree>
    <p:extLst>
      <p:ext uri="{BB962C8B-B14F-4D97-AF65-F5344CB8AC3E}">
        <p14:creationId xmlns:p14="http://schemas.microsoft.com/office/powerpoint/2010/main" val="227325988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4F7913-53CE-13FA-D1C7-1E9679C15ED6}"/>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GB"/>
              <a:t>Click to edit Master title style</a:t>
            </a:r>
            <a:endParaRPr lang="en-US"/>
          </a:p>
        </p:txBody>
      </p:sp>
      <p:sp>
        <p:nvSpPr>
          <p:cNvPr id="3" name="Content Placeholder 2">
            <a:extLst>
              <a:ext uri="{FF2B5EF4-FFF2-40B4-BE49-F238E27FC236}">
                <a16:creationId xmlns:a16="http://schemas.microsoft.com/office/drawing/2014/main" id="{12F57C38-185D-54CA-8977-DE1070CF377E}"/>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Text Placeholder 3">
            <a:extLst>
              <a:ext uri="{FF2B5EF4-FFF2-40B4-BE49-F238E27FC236}">
                <a16:creationId xmlns:a16="http://schemas.microsoft.com/office/drawing/2014/main" id="{43711FB8-2E3C-68FF-2E20-805E3622542C}"/>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5B92588E-73C3-1756-6E4C-8C9028AE529C}"/>
              </a:ext>
            </a:extLst>
          </p:cNvPr>
          <p:cNvSpPr>
            <a:spLocks noGrp="1"/>
          </p:cNvSpPr>
          <p:nvPr>
            <p:ph type="dt" sz="half" idx="10"/>
          </p:nvPr>
        </p:nvSpPr>
        <p:spPr>
          <a:xfrm>
            <a:off x="838200" y="6356350"/>
            <a:ext cx="2743200" cy="365125"/>
          </a:xfrm>
          <a:prstGeom prst="rect">
            <a:avLst/>
          </a:prstGeom>
        </p:spPr>
        <p:txBody>
          <a:bodyPr/>
          <a:lstStyle/>
          <a:p>
            <a:fld id="{65D0BADF-6E5E-AA48-BEC3-845095CAA91C}" type="datetimeFigureOut">
              <a:rPr lang="en-US" smtClean="0"/>
              <a:t>4/4/2024</a:t>
            </a:fld>
            <a:endParaRPr lang="en-US"/>
          </a:p>
        </p:txBody>
      </p:sp>
      <p:sp>
        <p:nvSpPr>
          <p:cNvPr id="6" name="Footer Placeholder 5">
            <a:extLst>
              <a:ext uri="{FF2B5EF4-FFF2-40B4-BE49-F238E27FC236}">
                <a16:creationId xmlns:a16="http://schemas.microsoft.com/office/drawing/2014/main" id="{98030D8C-3E02-C176-72AF-A7A682303A13}"/>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4FD272FF-40BE-31B4-FADA-552AC6EBEABD}"/>
              </a:ext>
            </a:extLst>
          </p:cNvPr>
          <p:cNvSpPr>
            <a:spLocks noGrp="1"/>
          </p:cNvSpPr>
          <p:nvPr>
            <p:ph type="sldNum" sz="quarter" idx="12"/>
          </p:nvPr>
        </p:nvSpPr>
        <p:spPr>
          <a:xfrm>
            <a:off x="8610600" y="6356350"/>
            <a:ext cx="2743200" cy="365125"/>
          </a:xfrm>
          <a:prstGeom prst="rect">
            <a:avLst/>
          </a:prstGeom>
        </p:spPr>
        <p:txBody>
          <a:bodyPr/>
          <a:lstStyle/>
          <a:p>
            <a:fld id="{690D138C-1119-0B4E-9633-053F1791AA53}" type="slidenum">
              <a:rPr lang="en-US" smtClean="0"/>
              <a:t>‹#›</a:t>
            </a:fld>
            <a:endParaRPr lang="en-US"/>
          </a:p>
        </p:txBody>
      </p:sp>
    </p:spTree>
    <p:extLst>
      <p:ext uri="{BB962C8B-B14F-4D97-AF65-F5344CB8AC3E}">
        <p14:creationId xmlns:p14="http://schemas.microsoft.com/office/powerpoint/2010/main" val="205302392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26E2B7-3E5A-320A-05F8-EBC7E8319CB1}"/>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GB"/>
              <a:t>Click to edit Master title style</a:t>
            </a:r>
            <a:endParaRPr lang="en-US"/>
          </a:p>
        </p:txBody>
      </p:sp>
      <p:sp>
        <p:nvSpPr>
          <p:cNvPr id="3" name="Picture Placeholder 2">
            <a:extLst>
              <a:ext uri="{FF2B5EF4-FFF2-40B4-BE49-F238E27FC236}">
                <a16:creationId xmlns:a16="http://schemas.microsoft.com/office/drawing/2014/main" id="{C6A9C01D-4B51-8308-8E62-AC40AF0A0978}"/>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016D8DA9-DA04-C7C7-C09C-5B05F08A4CBE}"/>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8247D245-79F4-60DF-D06D-2F1B504F1D06}"/>
              </a:ext>
            </a:extLst>
          </p:cNvPr>
          <p:cNvSpPr>
            <a:spLocks noGrp="1"/>
          </p:cNvSpPr>
          <p:nvPr>
            <p:ph type="dt" sz="half" idx="10"/>
          </p:nvPr>
        </p:nvSpPr>
        <p:spPr>
          <a:xfrm>
            <a:off x="838200" y="6356350"/>
            <a:ext cx="2743200" cy="365125"/>
          </a:xfrm>
          <a:prstGeom prst="rect">
            <a:avLst/>
          </a:prstGeom>
        </p:spPr>
        <p:txBody>
          <a:bodyPr/>
          <a:lstStyle/>
          <a:p>
            <a:fld id="{65D0BADF-6E5E-AA48-BEC3-845095CAA91C}" type="datetimeFigureOut">
              <a:rPr lang="en-US" smtClean="0"/>
              <a:t>4/4/2024</a:t>
            </a:fld>
            <a:endParaRPr lang="en-US"/>
          </a:p>
        </p:txBody>
      </p:sp>
      <p:sp>
        <p:nvSpPr>
          <p:cNvPr id="6" name="Footer Placeholder 5">
            <a:extLst>
              <a:ext uri="{FF2B5EF4-FFF2-40B4-BE49-F238E27FC236}">
                <a16:creationId xmlns:a16="http://schemas.microsoft.com/office/drawing/2014/main" id="{8610C856-6411-2E31-C411-3EBC6491A9A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86F58E91-8C0A-E251-93E7-DE7FD36D3F22}"/>
              </a:ext>
            </a:extLst>
          </p:cNvPr>
          <p:cNvSpPr>
            <a:spLocks noGrp="1"/>
          </p:cNvSpPr>
          <p:nvPr>
            <p:ph type="sldNum" sz="quarter" idx="12"/>
          </p:nvPr>
        </p:nvSpPr>
        <p:spPr>
          <a:xfrm>
            <a:off x="8610600" y="6356350"/>
            <a:ext cx="2743200" cy="365125"/>
          </a:xfrm>
          <a:prstGeom prst="rect">
            <a:avLst/>
          </a:prstGeom>
        </p:spPr>
        <p:txBody>
          <a:bodyPr/>
          <a:lstStyle/>
          <a:p>
            <a:fld id="{690D138C-1119-0B4E-9633-053F1791AA53}" type="slidenum">
              <a:rPr lang="en-US" smtClean="0"/>
              <a:t>‹#›</a:t>
            </a:fld>
            <a:endParaRPr lang="en-US"/>
          </a:p>
        </p:txBody>
      </p:sp>
    </p:spTree>
    <p:extLst>
      <p:ext uri="{BB962C8B-B14F-4D97-AF65-F5344CB8AC3E}">
        <p14:creationId xmlns:p14="http://schemas.microsoft.com/office/powerpoint/2010/main" val="29066242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33791672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emf"/><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4.emf"/><Relationship Id="rId5" Type="http://schemas.openxmlformats.org/officeDocument/2006/relationships/image" Target="../media/image3.emf"/><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notesSlide" Target="../notesSlides/notesSlide10.xml"/><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11.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notesSlide" Target="../notesSlides/notesSlide11.xml"/><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12.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notesSlide" Target="../notesSlides/notesSlide12.xml"/><Relationship Id="rId1" Type="http://schemas.openxmlformats.org/officeDocument/2006/relationships/slideLayout" Target="../slideLayouts/slideLayout2.xml"/><Relationship Id="rId5" Type="http://schemas.openxmlformats.org/officeDocument/2006/relationships/image" Target="../media/image8.png"/><Relationship Id="rId4" Type="http://schemas.openxmlformats.org/officeDocument/2006/relationships/image" Target="../media/image7.emf"/></Relationships>
</file>

<file path=ppt/slides/_rels/slide2.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3.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4.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5.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6.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7.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8.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9.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al Background" descr="Teal Background">
            <a:extLst>
              <a:ext uri="{FF2B5EF4-FFF2-40B4-BE49-F238E27FC236}">
                <a16:creationId xmlns:a16="http://schemas.microsoft.com/office/drawing/2014/main" id="{C30CE2D5-3261-A960-C26C-3314BEEC69C5}"/>
              </a:ext>
            </a:extLst>
          </p:cNvPr>
          <p:cNvSpPr/>
          <p:nvPr/>
        </p:nvSpPr>
        <p:spPr>
          <a:xfrm>
            <a:off x="0" y="0"/>
            <a:ext cx="12192000" cy="6858000"/>
          </a:xfrm>
          <a:prstGeom prst="rect">
            <a:avLst/>
          </a:prstGeom>
          <a:solidFill>
            <a:srgbClr val="4FB9A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Main Header">
            <a:extLst>
              <a:ext uri="{FF2B5EF4-FFF2-40B4-BE49-F238E27FC236}">
                <a16:creationId xmlns:a16="http://schemas.microsoft.com/office/drawing/2014/main" id="{E901B3A1-1276-9FF2-9A2B-048D986A828E}"/>
              </a:ext>
            </a:extLst>
          </p:cNvPr>
          <p:cNvSpPr txBox="1"/>
          <p:nvPr/>
        </p:nvSpPr>
        <p:spPr>
          <a:xfrm>
            <a:off x="1390969" y="649480"/>
            <a:ext cx="6261462" cy="861774"/>
          </a:xfrm>
          <a:prstGeom prst="rect">
            <a:avLst/>
          </a:prstGeom>
          <a:noFill/>
        </p:spPr>
        <p:txBody>
          <a:bodyPr wrap="square" rtlCol="0">
            <a:spAutoFit/>
          </a:bodyPr>
          <a:lstStyle/>
          <a:p>
            <a:pPr>
              <a:lnSpc>
                <a:spcPts val="6000"/>
              </a:lnSpc>
            </a:pPr>
            <a:r>
              <a:rPr lang="en-US" sz="5400" kern="2000" dirty="0">
                <a:solidFill>
                  <a:srgbClr val="141F34"/>
                </a:solidFill>
                <a:latin typeface="Clash Display Medium" pitchFamily="2" charset="0"/>
              </a:rPr>
              <a:t>BUS7C3</a:t>
            </a:r>
          </a:p>
        </p:txBody>
      </p:sp>
      <p:sp>
        <p:nvSpPr>
          <p:cNvPr id="9" name="Subheader">
            <a:extLst>
              <a:ext uri="{FF2B5EF4-FFF2-40B4-BE49-F238E27FC236}">
                <a16:creationId xmlns:a16="http://schemas.microsoft.com/office/drawing/2014/main" id="{075DC114-7C7E-AD6B-2947-9160C3AF7658}"/>
              </a:ext>
            </a:extLst>
          </p:cNvPr>
          <p:cNvSpPr txBox="1">
            <a:spLocks/>
          </p:cNvSpPr>
          <p:nvPr/>
        </p:nvSpPr>
        <p:spPr>
          <a:xfrm>
            <a:off x="1455394" y="1551894"/>
            <a:ext cx="4380411" cy="2302810"/>
          </a:xfrm>
          <a:prstGeom prst="rect">
            <a:avLst/>
          </a:prstGeom>
          <a:noFill/>
        </p:spPr>
        <p:txBody>
          <a:bodyPr wrap="square" rtlCol="0">
            <a:spAutoFit/>
          </a:bodyPr>
          <a:lstStyle/>
          <a:p>
            <a:pPr marL="0" marR="0" lvl="0" indent="0" algn="l" defTabSz="914400" rtl="0" eaLnBrk="1" fontAlgn="auto" latinLnBrk="0" hangingPunct="1">
              <a:lnSpc>
                <a:spcPts val="6000"/>
              </a:lnSpc>
              <a:spcBef>
                <a:spcPts val="0"/>
              </a:spcBef>
              <a:spcAft>
                <a:spcPts val="0"/>
              </a:spcAft>
              <a:buClrTx/>
              <a:buSzTx/>
              <a:buFontTx/>
              <a:buNone/>
              <a:tabLst/>
              <a:defRPr/>
            </a:pPr>
            <a:r>
              <a:rPr kumimoji="0" lang="en-GB" sz="2800" b="0" i="0" u="none" strike="noStrike" kern="2000" cap="none" spc="-150" normalizeH="0" baseline="0" noProof="0" dirty="0">
                <a:ln>
                  <a:noFill/>
                </a:ln>
                <a:solidFill>
                  <a:srgbClr val="141F34"/>
                </a:solidFill>
                <a:effectLst/>
                <a:uLnTx/>
                <a:uFillTx/>
                <a:latin typeface="Clash Display" pitchFamily="2" charset="0"/>
                <a:ea typeface="Inter V Medium" panose="02000503000000020004" pitchFamily="2" charset="0"/>
                <a:cs typeface="Inter V Medium" panose="02000503000000020004" pitchFamily="2" charset="0"/>
              </a:rPr>
              <a:t>How PESTLE STEEPLE and SWOT are utilised in branding</a:t>
            </a:r>
            <a:endParaRPr kumimoji="0" lang="en-US" sz="2800" b="0" i="0" u="none" strike="noStrike" kern="2000" cap="none" spc="-150" normalizeH="0" baseline="0" noProof="0" dirty="0">
              <a:ln>
                <a:noFill/>
              </a:ln>
              <a:solidFill>
                <a:srgbClr val="141F34"/>
              </a:solidFill>
              <a:effectLst/>
              <a:uLnTx/>
              <a:uFillTx/>
              <a:latin typeface="Clash Display" pitchFamily="2" charset="0"/>
              <a:ea typeface="Inter V Medium" panose="02000503000000020004" pitchFamily="2" charset="0"/>
              <a:cs typeface="Inter V Medium" panose="02000503000000020004" pitchFamily="2" charset="0"/>
            </a:endParaRPr>
          </a:p>
        </p:txBody>
      </p:sp>
      <p:pic>
        <p:nvPicPr>
          <p:cNvPr id="11" name="Picture 10" descr="Orange asbract">
            <a:extLst>
              <a:ext uri="{FF2B5EF4-FFF2-40B4-BE49-F238E27FC236}">
                <a16:creationId xmlns:a16="http://schemas.microsoft.com/office/drawing/2014/main" id="{06B4EA1F-89B8-674E-9B9F-CE90A8D56E47}"/>
              </a:ext>
            </a:extLst>
          </p:cNvPr>
          <p:cNvPicPr>
            <a:picLocks noChangeAspect="1"/>
          </p:cNvPicPr>
          <p:nvPr/>
        </p:nvPicPr>
        <p:blipFill rotWithShape="1">
          <a:blip r:embed="rId3"/>
          <a:srcRect t="11996" r="12326"/>
          <a:stretch/>
        </p:blipFill>
        <p:spPr>
          <a:xfrm>
            <a:off x="8774269" y="0"/>
            <a:ext cx="3417732" cy="4720990"/>
          </a:xfrm>
          <a:prstGeom prst="rect">
            <a:avLst/>
          </a:prstGeom>
        </p:spPr>
      </p:pic>
      <p:pic>
        <p:nvPicPr>
          <p:cNvPr id="12" name="Picture 11" descr="Orange tall tower">
            <a:extLst>
              <a:ext uri="{FF2B5EF4-FFF2-40B4-BE49-F238E27FC236}">
                <a16:creationId xmlns:a16="http://schemas.microsoft.com/office/drawing/2014/main" id="{2ADC2D9A-2048-354E-A399-F1AE39812118}"/>
              </a:ext>
            </a:extLst>
          </p:cNvPr>
          <p:cNvPicPr>
            <a:picLocks noChangeAspect="1"/>
          </p:cNvPicPr>
          <p:nvPr/>
        </p:nvPicPr>
        <p:blipFill>
          <a:blip r:embed="rId4"/>
          <a:srcRect/>
          <a:stretch/>
        </p:blipFill>
        <p:spPr>
          <a:xfrm>
            <a:off x="714605" y="649480"/>
            <a:ext cx="676364" cy="6208520"/>
          </a:xfrm>
          <a:prstGeom prst="rect">
            <a:avLst/>
          </a:prstGeom>
        </p:spPr>
      </p:pic>
      <p:pic>
        <p:nvPicPr>
          <p:cNvPr id="6" name="Navy Shape Logo" descr="Navy building shape holder">
            <a:extLst>
              <a:ext uri="{FF2B5EF4-FFF2-40B4-BE49-F238E27FC236}">
                <a16:creationId xmlns:a16="http://schemas.microsoft.com/office/drawing/2014/main" id="{D51EDC99-FB8F-E28A-2A3E-6ABFE86655B3}"/>
              </a:ext>
            </a:extLst>
          </p:cNvPr>
          <p:cNvPicPr>
            <a:picLocks noChangeAspect="1"/>
          </p:cNvPicPr>
          <p:nvPr/>
        </p:nvPicPr>
        <p:blipFill>
          <a:blip r:embed="rId5"/>
          <a:stretch>
            <a:fillRect/>
          </a:stretch>
        </p:blipFill>
        <p:spPr>
          <a:xfrm>
            <a:off x="6356196" y="2352638"/>
            <a:ext cx="5835804" cy="4505361"/>
          </a:xfrm>
          <a:prstGeom prst="rect">
            <a:avLst/>
          </a:prstGeom>
        </p:spPr>
      </p:pic>
      <p:pic>
        <p:nvPicPr>
          <p:cNvPr id="2" name="White Large Logo" descr="White Wrexham University logo">
            <a:extLst>
              <a:ext uri="{FF2B5EF4-FFF2-40B4-BE49-F238E27FC236}">
                <a16:creationId xmlns:a16="http://schemas.microsoft.com/office/drawing/2014/main" id="{7BBD8E66-F319-5E22-5289-BE85DF184B8B}"/>
              </a:ext>
            </a:extLst>
          </p:cNvPr>
          <p:cNvPicPr>
            <a:picLocks noChangeAspect="1"/>
          </p:cNvPicPr>
          <p:nvPr/>
        </p:nvPicPr>
        <p:blipFill>
          <a:blip r:embed="rId6"/>
          <a:stretch>
            <a:fillRect/>
          </a:stretch>
        </p:blipFill>
        <p:spPr>
          <a:xfrm>
            <a:off x="7481990" y="4961420"/>
            <a:ext cx="4084539" cy="902972"/>
          </a:xfrm>
          <a:prstGeom prst="rect">
            <a:avLst/>
          </a:prstGeom>
        </p:spPr>
      </p:pic>
    </p:spTree>
    <p:extLst>
      <p:ext uri="{BB962C8B-B14F-4D97-AF65-F5344CB8AC3E}">
        <p14:creationId xmlns:p14="http://schemas.microsoft.com/office/powerpoint/2010/main" val="151511975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Navy Footer Strip" descr="Footer navy">
            <a:extLst>
              <a:ext uri="{FF2B5EF4-FFF2-40B4-BE49-F238E27FC236}">
                <a16:creationId xmlns:a16="http://schemas.microsoft.com/office/drawing/2014/main" id="{A057C47D-3BC5-4D63-797F-B2600111FE62}"/>
              </a:ext>
            </a:extLst>
          </p:cNvPr>
          <p:cNvSpPr/>
          <p:nvPr/>
        </p:nvSpPr>
        <p:spPr>
          <a:xfrm>
            <a:off x="0" y="5974080"/>
            <a:ext cx="12192000" cy="883920"/>
          </a:xfrm>
          <a:prstGeom prst="rect">
            <a:avLst/>
          </a:prstGeom>
          <a:solidFill>
            <a:srgbClr val="141F3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5" name="Small White Logo" descr="Small WU logo">
            <a:extLst>
              <a:ext uri="{FF2B5EF4-FFF2-40B4-BE49-F238E27FC236}">
                <a16:creationId xmlns:a16="http://schemas.microsoft.com/office/drawing/2014/main" id="{67D4348E-3467-AFD9-7B49-FC071FCE4673}"/>
              </a:ext>
            </a:extLst>
          </p:cNvPr>
          <p:cNvPicPr>
            <a:picLocks noChangeAspect="1"/>
          </p:cNvPicPr>
          <p:nvPr/>
        </p:nvPicPr>
        <p:blipFill>
          <a:blip r:embed="rId3"/>
          <a:stretch>
            <a:fillRect/>
          </a:stretch>
        </p:blipFill>
        <p:spPr>
          <a:xfrm>
            <a:off x="534811" y="6217213"/>
            <a:ext cx="1801495" cy="397654"/>
          </a:xfrm>
          <a:prstGeom prst="rect">
            <a:avLst/>
          </a:prstGeom>
        </p:spPr>
      </p:pic>
      <p:pic>
        <p:nvPicPr>
          <p:cNvPr id="10" name="Picture 9" descr="short orange tower">
            <a:extLst>
              <a:ext uri="{FF2B5EF4-FFF2-40B4-BE49-F238E27FC236}">
                <a16:creationId xmlns:a16="http://schemas.microsoft.com/office/drawing/2014/main" id="{EFDBAD53-7DD1-DB4C-BE8F-3A194D506040}"/>
              </a:ext>
            </a:extLst>
          </p:cNvPr>
          <p:cNvPicPr>
            <a:picLocks noChangeAspect="1"/>
          </p:cNvPicPr>
          <p:nvPr/>
        </p:nvPicPr>
        <p:blipFill>
          <a:blip r:embed="rId4"/>
          <a:srcRect/>
          <a:stretch/>
        </p:blipFill>
        <p:spPr>
          <a:xfrm>
            <a:off x="11084876" y="5363376"/>
            <a:ext cx="548323" cy="1494624"/>
          </a:xfrm>
          <a:prstGeom prst="rect">
            <a:avLst/>
          </a:prstGeom>
        </p:spPr>
      </p:pic>
      <p:sp>
        <p:nvSpPr>
          <p:cNvPr id="13" name="Title 12">
            <a:extLst>
              <a:ext uri="{FF2B5EF4-FFF2-40B4-BE49-F238E27FC236}">
                <a16:creationId xmlns:a16="http://schemas.microsoft.com/office/drawing/2014/main" id="{6E8F5583-0443-B24D-0A88-0EFFEA7694D7}"/>
              </a:ext>
            </a:extLst>
          </p:cNvPr>
          <p:cNvSpPr>
            <a:spLocks noGrp="1"/>
          </p:cNvSpPr>
          <p:nvPr>
            <p:ph type="title"/>
          </p:nvPr>
        </p:nvSpPr>
        <p:spPr/>
        <p:txBody>
          <a:bodyPr/>
          <a:lstStyle/>
          <a:p>
            <a:r>
              <a:rPr lang="en-GB" dirty="0"/>
              <a:t>Application</a:t>
            </a:r>
          </a:p>
        </p:txBody>
      </p:sp>
      <p:sp>
        <p:nvSpPr>
          <p:cNvPr id="14" name="Content Placeholder 13">
            <a:extLst>
              <a:ext uri="{FF2B5EF4-FFF2-40B4-BE49-F238E27FC236}">
                <a16:creationId xmlns:a16="http://schemas.microsoft.com/office/drawing/2014/main" id="{E3692064-A577-9EDD-B600-82CD103304C3}"/>
              </a:ext>
            </a:extLst>
          </p:cNvPr>
          <p:cNvSpPr>
            <a:spLocks noGrp="1"/>
          </p:cNvSpPr>
          <p:nvPr>
            <p:ph idx="1"/>
          </p:nvPr>
        </p:nvSpPr>
        <p:spPr/>
        <p:txBody>
          <a:bodyPr/>
          <a:lstStyle/>
          <a:p>
            <a:pPr marL="0" indent="0">
              <a:buNone/>
            </a:pPr>
            <a:r>
              <a:rPr lang="en-GB" dirty="0"/>
              <a:t>For instance, a company in the fashion industry conducts a PESTLE analysis and identifies a growing concern for environmental sustainability (Environmental factor). In the STEEPLE analysis, they recognize that consumers in their target market are increasingly valuing ethically produced clothing (Ethical factor). In the SWOT analysis, they realize that incorporating sustainable and ethical practices into their brand can be a strength and an opportunity to differentiate themselves in the market.</a:t>
            </a:r>
          </a:p>
        </p:txBody>
      </p:sp>
    </p:spTree>
    <p:extLst>
      <p:ext uri="{BB962C8B-B14F-4D97-AF65-F5344CB8AC3E}">
        <p14:creationId xmlns:p14="http://schemas.microsoft.com/office/powerpoint/2010/main" val="357663580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Navy Footer Strip" descr="Footer navy">
            <a:extLst>
              <a:ext uri="{FF2B5EF4-FFF2-40B4-BE49-F238E27FC236}">
                <a16:creationId xmlns:a16="http://schemas.microsoft.com/office/drawing/2014/main" id="{A057C47D-3BC5-4D63-797F-B2600111FE62}"/>
              </a:ext>
            </a:extLst>
          </p:cNvPr>
          <p:cNvSpPr/>
          <p:nvPr/>
        </p:nvSpPr>
        <p:spPr>
          <a:xfrm>
            <a:off x="0" y="5974080"/>
            <a:ext cx="12192000" cy="883920"/>
          </a:xfrm>
          <a:prstGeom prst="rect">
            <a:avLst/>
          </a:prstGeom>
          <a:solidFill>
            <a:srgbClr val="141F3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5" name="Small White Logo" descr="Small WU logo">
            <a:extLst>
              <a:ext uri="{FF2B5EF4-FFF2-40B4-BE49-F238E27FC236}">
                <a16:creationId xmlns:a16="http://schemas.microsoft.com/office/drawing/2014/main" id="{67D4348E-3467-AFD9-7B49-FC071FCE4673}"/>
              </a:ext>
            </a:extLst>
          </p:cNvPr>
          <p:cNvPicPr>
            <a:picLocks noChangeAspect="1"/>
          </p:cNvPicPr>
          <p:nvPr/>
        </p:nvPicPr>
        <p:blipFill>
          <a:blip r:embed="rId3"/>
          <a:stretch>
            <a:fillRect/>
          </a:stretch>
        </p:blipFill>
        <p:spPr>
          <a:xfrm>
            <a:off x="534811" y="6217213"/>
            <a:ext cx="1801495" cy="397654"/>
          </a:xfrm>
          <a:prstGeom prst="rect">
            <a:avLst/>
          </a:prstGeom>
        </p:spPr>
      </p:pic>
      <p:pic>
        <p:nvPicPr>
          <p:cNvPr id="10" name="Picture 9" descr="short orange tower">
            <a:extLst>
              <a:ext uri="{FF2B5EF4-FFF2-40B4-BE49-F238E27FC236}">
                <a16:creationId xmlns:a16="http://schemas.microsoft.com/office/drawing/2014/main" id="{EFDBAD53-7DD1-DB4C-BE8F-3A194D506040}"/>
              </a:ext>
            </a:extLst>
          </p:cNvPr>
          <p:cNvPicPr>
            <a:picLocks noChangeAspect="1"/>
          </p:cNvPicPr>
          <p:nvPr/>
        </p:nvPicPr>
        <p:blipFill>
          <a:blip r:embed="rId4"/>
          <a:srcRect/>
          <a:stretch/>
        </p:blipFill>
        <p:spPr>
          <a:xfrm>
            <a:off x="11084876" y="5363376"/>
            <a:ext cx="548323" cy="1494624"/>
          </a:xfrm>
          <a:prstGeom prst="rect">
            <a:avLst/>
          </a:prstGeom>
        </p:spPr>
      </p:pic>
      <p:sp>
        <p:nvSpPr>
          <p:cNvPr id="13" name="Title 12">
            <a:extLst>
              <a:ext uri="{FF2B5EF4-FFF2-40B4-BE49-F238E27FC236}">
                <a16:creationId xmlns:a16="http://schemas.microsoft.com/office/drawing/2014/main" id="{6E8F5583-0443-B24D-0A88-0EFFEA7694D7}"/>
              </a:ext>
            </a:extLst>
          </p:cNvPr>
          <p:cNvSpPr>
            <a:spLocks noGrp="1"/>
          </p:cNvSpPr>
          <p:nvPr>
            <p:ph type="title"/>
          </p:nvPr>
        </p:nvSpPr>
        <p:spPr/>
        <p:txBody>
          <a:bodyPr/>
          <a:lstStyle/>
          <a:p>
            <a:r>
              <a:rPr lang="en-GB" b="1" dirty="0"/>
              <a:t>In Conclusion</a:t>
            </a:r>
          </a:p>
        </p:txBody>
      </p:sp>
      <p:sp>
        <p:nvSpPr>
          <p:cNvPr id="14" name="Content Placeholder 13">
            <a:extLst>
              <a:ext uri="{FF2B5EF4-FFF2-40B4-BE49-F238E27FC236}">
                <a16:creationId xmlns:a16="http://schemas.microsoft.com/office/drawing/2014/main" id="{E3692064-A577-9EDD-B600-82CD103304C3}"/>
              </a:ext>
            </a:extLst>
          </p:cNvPr>
          <p:cNvSpPr>
            <a:spLocks noGrp="1"/>
          </p:cNvSpPr>
          <p:nvPr>
            <p:ph idx="1"/>
          </p:nvPr>
        </p:nvSpPr>
        <p:spPr/>
        <p:txBody>
          <a:bodyPr/>
          <a:lstStyle/>
          <a:p>
            <a:r>
              <a:rPr lang="en-GB" dirty="0"/>
              <a:t>By combining insights from these analyses, the brand can develop a strategy that not only aligns with external factors but also leverages internal strengths to meet consumer expectations and market trends.</a:t>
            </a:r>
          </a:p>
          <a:p>
            <a:r>
              <a:rPr lang="en-GB" dirty="0"/>
              <a:t>In practice, these tools are often part of the overall strategic planning process for a brand. They are conducted periodically to ensure that the brand's strategy remains aligned with the evolving business environment.</a:t>
            </a:r>
          </a:p>
          <a:p>
            <a:pPr marL="0" indent="0">
              <a:buNone/>
            </a:pPr>
            <a:endParaRPr lang="en-GB" dirty="0"/>
          </a:p>
        </p:txBody>
      </p:sp>
    </p:spTree>
    <p:extLst>
      <p:ext uri="{BB962C8B-B14F-4D97-AF65-F5344CB8AC3E}">
        <p14:creationId xmlns:p14="http://schemas.microsoft.com/office/powerpoint/2010/main" val="159126745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7" descr="Navy background">
            <a:extLst>
              <a:ext uri="{FF2B5EF4-FFF2-40B4-BE49-F238E27FC236}">
                <a16:creationId xmlns:a16="http://schemas.microsoft.com/office/drawing/2014/main" id="{B97B31F7-AAC1-E0E4-B277-2E8C8CCCDBB2}"/>
              </a:ext>
            </a:extLst>
          </p:cNvPr>
          <p:cNvSpPr/>
          <p:nvPr/>
        </p:nvSpPr>
        <p:spPr>
          <a:xfrm>
            <a:off x="0" y="0"/>
            <a:ext cx="12192000" cy="6858000"/>
          </a:xfrm>
          <a:prstGeom prst="rect">
            <a:avLst/>
          </a:prstGeom>
          <a:solidFill>
            <a:srgbClr val="141F3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TextBox 13">
            <a:extLst>
              <a:ext uri="{FF2B5EF4-FFF2-40B4-BE49-F238E27FC236}">
                <a16:creationId xmlns:a16="http://schemas.microsoft.com/office/drawing/2014/main" id="{D7A504AC-B11A-F9D1-73C7-0F29DE735EF1}"/>
              </a:ext>
            </a:extLst>
          </p:cNvPr>
          <p:cNvSpPr txBox="1"/>
          <p:nvPr/>
        </p:nvSpPr>
        <p:spPr>
          <a:xfrm>
            <a:off x="496389" y="2171357"/>
            <a:ext cx="6261462" cy="767646"/>
          </a:xfrm>
          <a:prstGeom prst="rect">
            <a:avLst/>
          </a:prstGeom>
          <a:noFill/>
        </p:spPr>
        <p:txBody>
          <a:bodyPr wrap="square" rtlCol="0">
            <a:spAutoFit/>
          </a:bodyPr>
          <a:lstStyle/>
          <a:p>
            <a:pPr>
              <a:lnSpc>
                <a:spcPts val="6000"/>
              </a:lnSpc>
            </a:pPr>
            <a:r>
              <a:rPr lang="en-US" sz="2400" kern="2000" spc="-150" dirty="0">
                <a:solidFill>
                  <a:srgbClr val="4FB9A8"/>
                </a:solidFill>
                <a:latin typeface="Clash Display" pitchFamily="2" charset="0"/>
                <a:ea typeface="Inter V Medium" panose="02000503000000020004" pitchFamily="2" charset="0"/>
                <a:cs typeface="Inter V Medium" panose="02000503000000020004" pitchFamily="2" charset="0"/>
              </a:rPr>
              <a:t>Any questions?</a:t>
            </a:r>
          </a:p>
        </p:txBody>
      </p:sp>
      <p:sp>
        <p:nvSpPr>
          <p:cNvPr id="2" name="TextBox 1">
            <a:extLst>
              <a:ext uri="{FF2B5EF4-FFF2-40B4-BE49-F238E27FC236}">
                <a16:creationId xmlns:a16="http://schemas.microsoft.com/office/drawing/2014/main" id="{3960CD2A-FEF3-1F38-D057-1042EF95EE7B}"/>
              </a:ext>
            </a:extLst>
          </p:cNvPr>
          <p:cNvSpPr txBox="1"/>
          <p:nvPr/>
        </p:nvSpPr>
        <p:spPr>
          <a:xfrm>
            <a:off x="496389" y="472240"/>
            <a:ext cx="6261462" cy="861774"/>
          </a:xfrm>
          <a:prstGeom prst="rect">
            <a:avLst/>
          </a:prstGeom>
          <a:noFill/>
        </p:spPr>
        <p:txBody>
          <a:bodyPr wrap="square" rtlCol="0">
            <a:spAutoFit/>
          </a:bodyPr>
          <a:lstStyle/>
          <a:p>
            <a:pPr>
              <a:lnSpc>
                <a:spcPts val="6000"/>
              </a:lnSpc>
            </a:pPr>
            <a:r>
              <a:rPr lang="en-US" sz="5400" kern="2000" dirty="0">
                <a:solidFill>
                  <a:schemeClr val="bg1"/>
                </a:solidFill>
                <a:latin typeface="Clash Display Medium" pitchFamily="2" charset="0"/>
              </a:rPr>
              <a:t>Thank you!</a:t>
            </a:r>
          </a:p>
        </p:txBody>
      </p:sp>
      <p:pic>
        <p:nvPicPr>
          <p:cNvPr id="4" name="Picture 3" descr="White logo">
            <a:extLst>
              <a:ext uri="{FF2B5EF4-FFF2-40B4-BE49-F238E27FC236}">
                <a16:creationId xmlns:a16="http://schemas.microsoft.com/office/drawing/2014/main" id="{1BDE87CF-2929-847B-B5A6-732BD0DFE8D4}"/>
              </a:ext>
            </a:extLst>
          </p:cNvPr>
          <p:cNvPicPr>
            <a:picLocks noChangeAspect="1"/>
          </p:cNvPicPr>
          <p:nvPr/>
        </p:nvPicPr>
        <p:blipFill>
          <a:blip r:embed="rId3"/>
          <a:stretch>
            <a:fillRect/>
          </a:stretch>
        </p:blipFill>
        <p:spPr>
          <a:xfrm>
            <a:off x="534811" y="5540188"/>
            <a:ext cx="2369491" cy="523031"/>
          </a:xfrm>
          <a:prstGeom prst="rect">
            <a:avLst/>
          </a:prstGeom>
        </p:spPr>
      </p:pic>
      <p:pic>
        <p:nvPicPr>
          <p:cNvPr id="20" name="Picture 19" descr="Orange background shape">
            <a:extLst>
              <a:ext uri="{FF2B5EF4-FFF2-40B4-BE49-F238E27FC236}">
                <a16:creationId xmlns:a16="http://schemas.microsoft.com/office/drawing/2014/main" id="{3D9D99E2-337E-1897-B514-9B7D4C1945BB}"/>
              </a:ext>
            </a:extLst>
          </p:cNvPr>
          <p:cNvPicPr>
            <a:picLocks noChangeAspect="1"/>
          </p:cNvPicPr>
          <p:nvPr/>
        </p:nvPicPr>
        <p:blipFill rotWithShape="1">
          <a:blip r:embed="rId4"/>
          <a:srcRect r="43939" b="56382"/>
          <a:stretch/>
        </p:blipFill>
        <p:spPr>
          <a:xfrm>
            <a:off x="5437893" y="1990091"/>
            <a:ext cx="6754108" cy="4867910"/>
          </a:xfrm>
          <a:prstGeom prst="rect">
            <a:avLst/>
          </a:prstGeom>
        </p:spPr>
      </p:pic>
      <p:pic>
        <p:nvPicPr>
          <p:cNvPr id="24" name="Picture 23" descr="Group of students hanging around">
            <a:extLst>
              <a:ext uri="{FF2B5EF4-FFF2-40B4-BE49-F238E27FC236}">
                <a16:creationId xmlns:a16="http://schemas.microsoft.com/office/drawing/2014/main" id="{B884182A-88FE-0CF9-1C3D-FC440FAA0585}"/>
              </a:ext>
            </a:extLst>
          </p:cNvPr>
          <p:cNvPicPr>
            <a:picLocks noChangeAspect="1"/>
          </p:cNvPicPr>
          <p:nvPr/>
        </p:nvPicPr>
        <p:blipFill>
          <a:blip r:embed="rId5"/>
          <a:stretch>
            <a:fillRect/>
          </a:stretch>
        </p:blipFill>
        <p:spPr>
          <a:xfrm>
            <a:off x="3763628" y="1124150"/>
            <a:ext cx="8578890" cy="5733850"/>
          </a:xfrm>
          <a:prstGeom prst="rect">
            <a:avLst/>
          </a:prstGeom>
        </p:spPr>
      </p:pic>
    </p:spTree>
    <p:extLst>
      <p:ext uri="{BB962C8B-B14F-4D97-AF65-F5344CB8AC3E}">
        <p14:creationId xmlns:p14="http://schemas.microsoft.com/office/powerpoint/2010/main" val="143857469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Navy Footer Strip" descr="Footer navy">
            <a:extLst>
              <a:ext uri="{FF2B5EF4-FFF2-40B4-BE49-F238E27FC236}">
                <a16:creationId xmlns:a16="http://schemas.microsoft.com/office/drawing/2014/main" id="{A057C47D-3BC5-4D63-797F-B2600111FE62}"/>
              </a:ext>
            </a:extLst>
          </p:cNvPr>
          <p:cNvSpPr/>
          <p:nvPr/>
        </p:nvSpPr>
        <p:spPr>
          <a:xfrm>
            <a:off x="0" y="5974080"/>
            <a:ext cx="12192000" cy="883920"/>
          </a:xfrm>
          <a:prstGeom prst="rect">
            <a:avLst/>
          </a:prstGeom>
          <a:solidFill>
            <a:srgbClr val="141F3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Small White Logo" descr="Small WU logo">
            <a:extLst>
              <a:ext uri="{FF2B5EF4-FFF2-40B4-BE49-F238E27FC236}">
                <a16:creationId xmlns:a16="http://schemas.microsoft.com/office/drawing/2014/main" id="{67D4348E-3467-AFD9-7B49-FC071FCE4673}"/>
              </a:ext>
            </a:extLst>
          </p:cNvPr>
          <p:cNvPicPr>
            <a:picLocks noChangeAspect="1"/>
          </p:cNvPicPr>
          <p:nvPr/>
        </p:nvPicPr>
        <p:blipFill>
          <a:blip r:embed="rId3"/>
          <a:stretch>
            <a:fillRect/>
          </a:stretch>
        </p:blipFill>
        <p:spPr>
          <a:xfrm>
            <a:off x="534811" y="6217213"/>
            <a:ext cx="1801495" cy="397654"/>
          </a:xfrm>
          <a:prstGeom prst="rect">
            <a:avLst/>
          </a:prstGeom>
        </p:spPr>
      </p:pic>
      <p:pic>
        <p:nvPicPr>
          <p:cNvPr id="10" name="Picture 9" descr="short orange tower">
            <a:extLst>
              <a:ext uri="{FF2B5EF4-FFF2-40B4-BE49-F238E27FC236}">
                <a16:creationId xmlns:a16="http://schemas.microsoft.com/office/drawing/2014/main" id="{EFDBAD53-7DD1-DB4C-BE8F-3A194D506040}"/>
              </a:ext>
            </a:extLst>
          </p:cNvPr>
          <p:cNvPicPr>
            <a:picLocks noChangeAspect="1"/>
          </p:cNvPicPr>
          <p:nvPr/>
        </p:nvPicPr>
        <p:blipFill>
          <a:blip r:embed="rId4"/>
          <a:srcRect/>
          <a:stretch/>
        </p:blipFill>
        <p:spPr>
          <a:xfrm>
            <a:off x="11084876" y="5363376"/>
            <a:ext cx="548323" cy="1494624"/>
          </a:xfrm>
          <a:prstGeom prst="rect">
            <a:avLst/>
          </a:prstGeom>
        </p:spPr>
      </p:pic>
      <p:sp>
        <p:nvSpPr>
          <p:cNvPr id="13" name="Title 12">
            <a:extLst>
              <a:ext uri="{FF2B5EF4-FFF2-40B4-BE49-F238E27FC236}">
                <a16:creationId xmlns:a16="http://schemas.microsoft.com/office/drawing/2014/main" id="{6E8F5583-0443-B24D-0A88-0EFFEA7694D7}"/>
              </a:ext>
            </a:extLst>
          </p:cNvPr>
          <p:cNvSpPr>
            <a:spLocks noGrp="1"/>
          </p:cNvSpPr>
          <p:nvPr>
            <p:ph type="title"/>
          </p:nvPr>
        </p:nvSpPr>
        <p:spPr/>
        <p:txBody>
          <a:bodyPr/>
          <a:lstStyle/>
          <a:p>
            <a:r>
              <a:rPr lang="en-GB" b="1" dirty="0"/>
              <a:t>Pestle analysis, STEEPLE analysis, and SWOT </a:t>
            </a:r>
          </a:p>
        </p:txBody>
      </p:sp>
      <p:sp>
        <p:nvSpPr>
          <p:cNvPr id="14" name="Content Placeholder 13">
            <a:extLst>
              <a:ext uri="{FF2B5EF4-FFF2-40B4-BE49-F238E27FC236}">
                <a16:creationId xmlns:a16="http://schemas.microsoft.com/office/drawing/2014/main" id="{E3692064-A577-9EDD-B600-82CD103304C3}"/>
              </a:ext>
            </a:extLst>
          </p:cNvPr>
          <p:cNvSpPr>
            <a:spLocks noGrp="1"/>
          </p:cNvSpPr>
          <p:nvPr>
            <p:ph idx="1"/>
          </p:nvPr>
        </p:nvSpPr>
        <p:spPr/>
        <p:txBody>
          <a:bodyPr/>
          <a:lstStyle/>
          <a:p>
            <a:pPr marL="0" indent="0">
              <a:buNone/>
            </a:pPr>
            <a:r>
              <a:rPr lang="en-GB" dirty="0"/>
              <a:t>Pestle analysis, STEEPLE analysis, and SWOT analysis are strategic management tools used to assess and understand various aspects of a business environment. In brand management, they help to make informed decisions, identify opportunities, and mitigate risks. </a:t>
            </a:r>
          </a:p>
        </p:txBody>
      </p:sp>
    </p:spTree>
    <p:extLst>
      <p:ext uri="{BB962C8B-B14F-4D97-AF65-F5344CB8AC3E}">
        <p14:creationId xmlns:p14="http://schemas.microsoft.com/office/powerpoint/2010/main" val="427240835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Navy Footer Strip" descr="Footer navy">
            <a:extLst>
              <a:ext uri="{FF2B5EF4-FFF2-40B4-BE49-F238E27FC236}">
                <a16:creationId xmlns:a16="http://schemas.microsoft.com/office/drawing/2014/main" id="{A057C47D-3BC5-4D63-797F-B2600111FE62}"/>
              </a:ext>
            </a:extLst>
          </p:cNvPr>
          <p:cNvSpPr/>
          <p:nvPr/>
        </p:nvSpPr>
        <p:spPr>
          <a:xfrm>
            <a:off x="0" y="5974080"/>
            <a:ext cx="12192000" cy="883920"/>
          </a:xfrm>
          <a:prstGeom prst="rect">
            <a:avLst/>
          </a:prstGeom>
          <a:solidFill>
            <a:srgbClr val="141F3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5" name="Small White Logo" descr="Small WU logo">
            <a:extLst>
              <a:ext uri="{FF2B5EF4-FFF2-40B4-BE49-F238E27FC236}">
                <a16:creationId xmlns:a16="http://schemas.microsoft.com/office/drawing/2014/main" id="{67D4348E-3467-AFD9-7B49-FC071FCE4673}"/>
              </a:ext>
            </a:extLst>
          </p:cNvPr>
          <p:cNvPicPr>
            <a:picLocks noChangeAspect="1"/>
          </p:cNvPicPr>
          <p:nvPr/>
        </p:nvPicPr>
        <p:blipFill>
          <a:blip r:embed="rId3"/>
          <a:stretch>
            <a:fillRect/>
          </a:stretch>
        </p:blipFill>
        <p:spPr>
          <a:xfrm>
            <a:off x="534811" y="6217213"/>
            <a:ext cx="1801495" cy="397654"/>
          </a:xfrm>
          <a:prstGeom prst="rect">
            <a:avLst/>
          </a:prstGeom>
        </p:spPr>
      </p:pic>
      <p:pic>
        <p:nvPicPr>
          <p:cNvPr id="10" name="Picture 9" descr="short orange tower">
            <a:extLst>
              <a:ext uri="{FF2B5EF4-FFF2-40B4-BE49-F238E27FC236}">
                <a16:creationId xmlns:a16="http://schemas.microsoft.com/office/drawing/2014/main" id="{EFDBAD53-7DD1-DB4C-BE8F-3A194D506040}"/>
              </a:ext>
            </a:extLst>
          </p:cNvPr>
          <p:cNvPicPr>
            <a:picLocks noChangeAspect="1"/>
          </p:cNvPicPr>
          <p:nvPr/>
        </p:nvPicPr>
        <p:blipFill>
          <a:blip r:embed="rId4"/>
          <a:srcRect/>
          <a:stretch/>
        </p:blipFill>
        <p:spPr>
          <a:xfrm>
            <a:off x="11084876" y="5363376"/>
            <a:ext cx="548323" cy="1494624"/>
          </a:xfrm>
          <a:prstGeom prst="rect">
            <a:avLst/>
          </a:prstGeom>
        </p:spPr>
      </p:pic>
      <p:sp>
        <p:nvSpPr>
          <p:cNvPr id="13" name="Title 12">
            <a:extLst>
              <a:ext uri="{FF2B5EF4-FFF2-40B4-BE49-F238E27FC236}">
                <a16:creationId xmlns:a16="http://schemas.microsoft.com/office/drawing/2014/main" id="{6E8F5583-0443-B24D-0A88-0EFFEA7694D7}"/>
              </a:ext>
            </a:extLst>
          </p:cNvPr>
          <p:cNvSpPr>
            <a:spLocks noGrp="1"/>
          </p:cNvSpPr>
          <p:nvPr>
            <p:ph type="title"/>
          </p:nvPr>
        </p:nvSpPr>
        <p:spPr/>
        <p:txBody>
          <a:bodyPr/>
          <a:lstStyle/>
          <a:p>
            <a:r>
              <a:rPr lang="en-GB" b="1" dirty="0"/>
              <a:t>PESTLE Analysis</a:t>
            </a:r>
          </a:p>
        </p:txBody>
      </p:sp>
      <p:sp>
        <p:nvSpPr>
          <p:cNvPr id="14" name="Content Placeholder 13">
            <a:extLst>
              <a:ext uri="{FF2B5EF4-FFF2-40B4-BE49-F238E27FC236}">
                <a16:creationId xmlns:a16="http://schemas.microsoft.com/office/drawing/2014/main" id="{E3692064-A577-9EDD-B600-82CD103304C3}"/>
              </a:ext>
            </a:extLst>
          </p:cNvPr>
          <p:cNvSpPr>
            <a:spLocks noGrp="1"/>
          </p:cNvSpPr>
          <p:nvPr>
            <p:ph idx="1"/>
          </p:nvPr>
        </p:nvSpPr>
        <p:spPr/>
        <p:txBody>
          <a:bodyPr/>
          <a:lstStyle/>
          <a:p>
            <a:pPr marL="0" indent="0">
              <a:buNone/>
            </a:pPr>
            <a:r>
              <a:rPr lang="en-GB" dirty="0"/>
              <a:t>PESTLE analysis looks at the external macro-environmental factors that can influence a business. These factors include Political, Economic, Social, Technological, Legal, and Environmental aspects. By analysing these factors, brand managers can identify potential opportunities and threats that may impact the brand. For example, understanding economic trends or changes in regulations can help in adapting branding strategies accordingly.</a:t>
            </a:r>
          </a:p>
        </p:txBody>
      </p:sp>
    </p:spTree>
    <p:extLst>
      <p:ext uri="{BB962C8B-B14F-4D97-AF65-F5344CB8AC3E}">
        <p14:creationId xmlns:p14="http://schemas.microsoft.com/office/powerpoint/2010/main" val="212629437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Navy Footer Strip" descr="Footer navy">
            <a:extLst>
              <a:ext uri="{FF2B5EF4-FFF2-40B4-BE49-F238E27FC236}">
                <a16:creationId xmlns:a16="http://schemas.microsoft.com/office/drawing/2014/main" id="{A057C47D-3BC5-4D63-797F-B2600111FE62}"/>
              </a:ext>
            </a:extLst>
          </p:cNvPr>
          <p:cNvSpPr/>
          <p:nvPr/>
        </p:nvSpPr>
        <p:spPr>
          <a:xfrm>
            <a:off x="0" y="5974080"/>
            <a:ext cx="12192000" cy="883920"/>
          </a:xfrm>
          <a:prstGeom prst="rect">
            <a:avLst/>
          </a:prstGeom>
          <a:solidFill>
            <a:srgbClr val="141F3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5" name="Small White Logo" descr="Small WU logo">
            <a:extLst>
              <a:ext uri="{FF2B5EF4-FFF2-40B4-BE49-F238E27FC236}">
                <a16:creationId xmlns:a16="http://schemas.microsoft.com/office/drawing/2014/main" id="{67D4348E-3467-AFD9-7B49-FC071FCE4673}"/>
              </a:ext>
            </a:extLst>
          </p:cNvPr>
          <p:cNvPicPr>
            <a:picLocks noChangeAspect="1"/>
          </p:cNvPicPr>
          <p:nvPr/>
        </p:nvPicPr>
        <p:blipFill>
          <a:blip r:embed="rId3"/>
          <a:stretch>
            <a:fillRect/>
          </a:stretch>
        </p:blipFill>
        <p:spPr>
          <a:xfrm>
            <a:off x="534811" y="6217213"/>
            <a:ext cx="1801495" cy="397654"/>
          </a:xfrm>
          <a:prstGeom prst="rect">
            <a:avLst/>
          </a:prstGeom>
        </p:spPr>
      </p:pic>
      <p:pic>
        <p:nvPicPr>
          <p:cNvPr id="10" name="Picture 9" descr="short orange tower">
            <a:extLst>
              <a:ext uri="{FF2B5EF4-FFF2-40B4-BE49-F238E27FC236}">
                <a16:creationId xmlns:a16="http://schemas.microsoft.com/office/drawing/2014/main" id="{EFDBAD53-7DD1-DB4C-BE8F-3A194D506040}"/>
              </a:ext>
            </a:extLst>
          </p:cNvPr>
          <p:cNvPicPr>
            <a:picLocks noChangeAspect="1"/>
          </p:cNvPicPr>
          <p:nvPr/>
        </p:nvPicPr>
        <p:blipFill>
          <a:blip r:embed="rId4"/>
          <a:srcRect/>
          <a:stretch/>
        </p:blipFill>
        <p:spPr>
          <a:xfrm>
            <a:off x="11084876" y="5363376"/>
            <a:ext cx="548323" cy="1494624"/>
          </a:xfrm>
          <a:prstGeom prst="rect">
            <a:avLst/>
          </a:prstGeom>
        </p:spPr>
      </p:pic>
      <p:sp>
        <p:nvSpPr>
          <p:cNvPr id="13" name="Title 12">
            <a:extLst>
              <a:ext uri="{FF2B5EF4-FFF2-40B4-BE49-F238E27FC236}">
                <a16:creationId xmlns:a16="http://schemas.microsoft.com/office/drawing/2014/main" id="{6E8F5583-0443-B24D-0A88-0EFFEA7694D7}"/>
              </a:ext>
            </a:extLst>
          </p:cNvPr>
          <p:cNvSpPr>
            <a:spLocks noGrp="1"/>
          </p:cNvSpPr>
          <p:nvPr>
            <p:ph type="title"/>
          </p:nvPr>
        </p:nvSpPr>
        <p:spPr/>
        <p:txBody>
          <a:bodyPr/>
          <a:lstStyle/>
          <a:p>
            <a:r>
              <a:rPr lang="en-GB" b="1" dirty="0"/>
              <a:t>Example</a:t>
            </a:r>
          </a:p>
        </p:txBody>
      </p:sp>
      <p:sp>
        <p:nvSpPr>
          <p:cNvPr id="14" name="Content Placeholder 13">
            <a:extLst>
              <a:ext uri="{FF2B5EF4-FFF2-40B4-BE49-F238E27FC236}">
                <a16:creationId xmlns:a16="http://schemas.microsoft.com/office/drawing/2014/main" id="{E3692064-A577-9EDD-B600-82CD103304C3}"/>
              </a:ext>
            </a:extLst>
          </p:cNvPr>
          <p:cNvSpPr>
            <a:spLocks noGrp="1"/>
          </p:cNvSpPr>
          <p:nvPr>
            <p:ph idx="1"/>
          </p:nvPr>
        </p:nvSpPr>
        <p:spPr/>
        <p:txBody>
          <a:bodyPr/>
          <a:lstStyle/>
          <a:p>
            <a:r>
              <a:rPr lang="en-GB" sz="2000" b="1" dirty="0"/>
              <a:t>Political</a:t>
            </a:r>
            <a:r>
              <a:rPr lang="en-GB" sz="2000" dirty="0"/>
              <a:t>: Changes in government regulations regarding advertising or trade agreements may impact a brand's international expansion plans.</a:t>
            </a:r>
          </a:p>
          <a:p>
            <a:r>
              <a:rPr lang="en-GB" sz="2000" b="1" dirty="0"/>
              <a:t>Economic</a:t>
            </a:r>
            <a:r>
              <a:rPr lang="en-GB" sz="2000" dirty="0"/>
              <a:t>: Economic downturns may affect consumer purchasing power, influencing pricing and promotional strategies.</a:t>
            </a:r>
          </a:p>
          <a:p>
            <a:r>
              <a:rPr lang="en-GB" sz="2000" b="1" dirty="0"/>
              <a:t>Social</a:t>
            </a:r>
            <a:r>
              <a:rPr lang="en-GB" sz="2000" dirty="0"/>
              <a:t>: Shifts in societal values and lifestyles can impact the appeal and relevance of a brand to its target audience.</a:t>
            </a:r>
          </a:p>
          <a:p>
            <a:r>
              <a:rPr lang="en-GB" sz="2000" b="1" dirty="0"/>
              <a:t>Technological</a:t>
            </a:r>
            <a:r>
              <a:rPr lang="en-GB" sz="2000" dirty="0"/>
              <a:t>: Advancements in technology may offer new channels for brand promotion or require updates to products to stay competitive.</a:t>
            </a:r>
          </a:p>
          <a:p>
            <a:r>
              <a:rPr lang="en-GB" sz="2000" b="1" dirty="0"/>
              <a:t>Legal</a:t>
            </a:r>
            <a:r>
              <a:rPr lang="en-GB" sz="2000" dirty="0"/>
              <a:t>: Changes in consumer protection laws or intellectual property regulations may affect branding and marketing practices.</a:t>
            </a:r>
          </a:p>
          <a:p>
            <a:r>
              <a:rPr lang="en-GB" sz="2000" b="1" dirty="0"/>
              <a:t>Environmental</a:t>
            </a:r>
            <a:r>
              <a:rPr lang="en-GB" sz="2000" dirty="0"/>
              <a:t>: Increasing environmental awareness may drive consumer preferences for eco-friendly brands.</a:t>
            </a:r>
          </a:p>
          <a:p>
            <a:pPr marL="0" indent="0">
              <a:buNone/>
            </a:pPr>
            <a:endParaRPr lang="en-GB" dirty="0"/>
          </a:p>
        </p:txBody>
      </p:sp>
    </p:spTree>
    <p:extLst>
      <p:ext uri="{BB962C8B-B14F-4D97-AF65-F5344CB8AC3E}">
        <p14:creationId xmlns:p14="http://schemas.microsoft.com/office/powerpoint/2010/main" val="63163048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Navy Footer Strip" descr="Footer navy">
            <a:extLst>
              <a:ext uri="{FF2B5EF4-FFF2-40B4-BE49-F238E27FC236}">
                <a16:creationId xmlns:a16="http://schemas.microsoft.com/office/drawing/2014/main" id="{A057C47D-3BC5-4D63-797F-B2600111FE62}"/>
              </a:ext>
            </a:extLst>
          </p:cNvPr>
          <p:cNvSpPr/>
          <p:nvPr/>
        </p:nvSpPr>
        <p:spPr>
          <a:xfrm>
            <a:off x="0" y="5974080"/>
            <a:ext cx="12192000" cy="883920"/>
          </a:xfrm>
          <a:prstGeom prst="rect">
            <a:avLst/>
          </a:prstGeom>
          <a:solidFill>
            <a:srgbClr val="141F3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5" name="Small White Logo" descr="Small WU logo">
            <a:extLst>
              <a:ext uri="{FF2B5EF4-FFF2-40B4-BE49-F238E27FC236}">
                <a16:creationId xmlns:a16="http://schemas.microsoft.com/office/drawing/2014/main" id="{67D4348E-3467-AFD9-7B49-FC071FCE4673}"/>
              </a:ext>
            </a:extLst>
          </p:cNvPr>
          <p:cNvPicPr>
            <a:picLocks noChangeAspect="1"/>
          </p:cNvPicPr>
          <p:nvPr/>
        </p:nvPicPr>
        <p:blipFill>
          <a:blip r:embed="rId3"/>
          <a:stretch>
            <a:fillRect/>
          </a:stretch>
        </p:blipFill>
        <p:spPr>
          <a:xfrm>
            <a:off x="534811" y="6217213"/>
            <a:ext cx="1801495" cy="397654"/>
          </a:xfrm>
          <a:prstGeom prst="rect">
            <a:avLst/>
          </a:prstGeom>
        </p:spPr>
      </p:pic>
      <p:pic>
        <p:nvPicPr>
          <p:cNvPr id="10" name="Picture 9" descr="short orange tower">
            <a:extLst>
              <a:ext uri="{FF2B5EF4-FFF2-40B4-BE49-F238E27FC236}">
                <a16:creationId xmlns:a16="http://schemas.microsoft.com/office/drawing/2014/main" id="{EFDBAD53-7DD1-DB4C-BE8F-3A194D506040}"/>
              </a:ext>
            </a:extLst>
          </p:cNvPr>
          <p:cNvPicPr>
            <a:picLocks noChangeAspect="1"/>
          </p:cNvPicPr>
          <p:nvPr/>
        </p:nvPicPr>
        <p:blipFill>
          <a:blip r:embed="rId4"/>
          <a:srcRect/>
          <a:stretch/>
        </p:blipFill>
        <p:spPr>
          <a:xfrm>
            <a:off x="11084876" y="5363376"/>
            <a:ext cx="548323" cy="1494624"/>
          </a:xfrm>
          <a:prstGeom prst="rect">
            <a:avLst/>
          </a:prstGeom>
        </p:spPr>
      </p:pic>
      <p:sp>
        <p:nvSpPr>
          <p:cNvPr id="13" name="Title 12">
            <a:extLst>
              <a:ext uri="{FF2B5EF4-FFF2-40B4-BE49-F238E27FC236}">
                <a16:creationId xmlns:a16="http://schemas.microsoft.com/office/drawing/2014/main" id="{6E8F5583-0443-B24D-0A88-0EFFEA7694D7}"/>
              </a:ext>
            </a:extLst>
          </p:cNvPr>
          <p:cNvSpPr>
            <a:spLocks noGrp="1"/>
          </p:cNvSpPr>
          <p:nvPr>
            <p:ph type="title"/>
          </p:nvPr>
        </p:nvSpPr>
        <p:spPr/>
        <p:txBody>
          <a:bodyPr/>
          <a:lstStyle/>
          <a:p>
            <a:r>
              <a:rPr lang="en-GB" b="1" dirty="0"/>
              <a:t>STEEPLE Analysis</a:t>
            </a:r>
          </a:p>
        </p:txBody>
      </p:sp>
      <p:sp>
        <p:nvSpPr>
          <p:cNvPr id="14" name="Content Placeholder 13">
            <a:extLst>
              <a:ext uri="{FF2B5EF4-FFF2-40B4-BE49-F238E27FC236}">
                <a16:creationId xmlns:a16="http://schemas.microsoft.com/office/drawing/2014/main" id="{E3692064-A577-9EDD-B600-82CD103304C3}"/>
              </a:ext>
            </a:extLst>
          </p:cNvPr>
          <p:cNvSpPr>
            <a:spLocks noGrp="1"/>
          </p:cNvSpPr>
          <p:nvPr>
            <p:ph idx="1"/>
          </p:nvPr>
        </p:nvSpPr>
        <p:spPr/>
        <p:txBody>
          <a:bodyPr/>
          <a:lstStyle/>
          <a:p>
            <a:pPr marL="0" indent="0">
              <a:buNone/>
            </a:pPr>
            <a:r>
              <a:rPr lang="en-GB" dirty="0"/>
              <a:t>STEEPLE analysis is an extension of PESTLE, including additional factors such as Ethical and demographic considerations. The ethical and demographic aspects become particularly important in brand management, influencing the perception of the brand among consumers. For instance, understanding the ethical concerns of the target market can guide the development of brand messages and campaigns.</a:t>
            </a:r>
          </a:p>
        </p:txBody>
      </p:sp>
    </p:spTree>
    <p:extLst>
      <p:ext uri="{BB962C8B-B14F-4D97-AF65-F5344CB8AC3E}">
        <p14:creationId xmlns:p14="http://schemas.microsoft.com/office/powerpoint/2010/main" val="258910210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Navy Footer Strip" descr="Footer navy">
            <a:extLst>
              <a:ext uri="{FF2B5EF4-FFF2-40B4-BE49-F238E27FC236}">
                <a16:creationId xmlns:a16="http://schemas.microsoft.com/office/drawing/2014/main" id="{A057C47D-3BC5-4D63-797F-B2600111FE62}"/>
              </a:ext>
            </a:extLst>
          </p:cNvPr>
          <p:cNvSpPr/>
          <p:nvPr/>
        </p:nvSpPr>
        <p:spPr>
          <a:xfrm>
            <a:off x="0" y="5974080"/>
            <a:ext cx="12192000" cy="883920"/>
          </a:xfrm>
          <a:prstGeom prst="rect">
            <a:avLst/>
          </a:prstGeom>
          <a:solidFill>
            <a:srgbClr val="141F3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5" name="Small White Logo" descr="Small WU logo">
            <a:extLst>
              <a:ext uri="{FF2B5EF4-FFF2-40B4-BE49-F238E27FC236}">
                <a16:creationId xmlns:a16="http://schemas.microsoft.com/office/drawing/2014/main" id="{67D4348E-3467-AFD9-7B49-FC071FCE4673}"/>
              </a:ext>
            </a:extLst>
          </p:cNvPr>
          <p:cNvPicPr>
            <a:picLocks noChangeAspect="1"/>
          </p:cNvPicPr>
          <p:nvPr/>
        </p:nvPicPr>
        <p:blipFill>
          <a:blip r:embed="rId3"/>
          <a:stretch>
            <a:fillRect/>
          </a:stretch>
        </p:blipFill>
        <p:spPr>
          <a:xfrm>
            <a:off x="534811" y="6217213"/>
            <a:ext cx="1801495" cy="397654"/>
          </a:xfrm>
          <a:prstGeom prst="rect">
            <a:avLst/>
          </a:prstGeom>
        </p:spPr>
      </p:pic>
      <p:pic>
        <p:nvPicPr>
          <p:cNvPr id="10" name="Picture 9" descr="short orange tower">
            <a:extLst>
              <a:ext uri="{FF2B5EF4-FFF2-40B4-BE49-F238E27FC236}">
                <a16:creationId xmlns:a16="http://schemas.microsoft.com/office/drawing/2014/main" id="{EFDBAD53-7DD1-DB4C-BE8F-3A194D506040}"/>
              </a:ext>
            </a:extLst>
          </p:cNvPr>
          <p:cNvPicPr>
            <a:picLocks noChangeAspect="1"/>
          </p:cNvPicPr>
          <p:nvPr/>
        </p:nvPicPr>
        <p:blipFill>
          <a:blip r:embed="rId4"/>
          <a:srcRect/>
          <a:stretch/>
        </p:blipFill>
        <p:spPr>
          <a:xfrm>
            <a:off x="11084876" y="5363376"/>
            <a:ext cx="548323" cy="1494624"/>
          </a:xfrm>
          <a:prstGeom prst="rect">
            <a:avLst/>
          </a:prstGeom>
        </p:spPr>
      </p:pic>
      <p:sp>
        <p:nvSpPr>
          <p:cNvPr id="13" name="Title 12">
            <a:extLst>
              <a:ext uri="{FF2B5EF4-FFF2-40B4-BE49-F238E27FC236}">
                <a16:creationId xmlns:a16="http://schemas.microsoft.com/office/drawing/2014/main" id="{6E8F5583-0443-B24D-0A88-0EFFEA7694D7}"/>
              </a:ext>
            </a:extLst>
          </p:cNvPr>
          <p:cNvSpPr>
            <a:spLocks noGrp="1"/>
          </p:cNvSpPr>
          <p:nvPr>
            <p:ph type="title"/>
          </p:nvPr>
        </p:nvSpPr>
        <p:spPr/>
        <p:txBody>
          <a:bodyPr/>
          <a:lstStyle/>
          <a:p>
            <a:r>
              <a:rPr lang="en-GB" b="1" dirty="0"/>
              <a:t>Example</a:t>
            </a:r>
          </a:p>
        </p:txBody>
      </p:sp>
      <p:sp>
        <p:nvSpPr>
          <p:cNvPr id="14" name="Content Placeholder 13">
            <a:extLst>
              <a:ext uri="{FF2B5EF4-FFF2-40B4-BE49-F238E27FC236}">
                <a16:creationId xmlns:a16="http://schemas.microsoft.com/office/drawing/2014/main" id="{E3692064-A577-9EDD-B600-82CD103304C3}"/>
              </a:ext>
            </a:extLst>
          </p:cNvPr>
          <p:cNvSpPr>
            <a:spLocks noGrp="1"/>
          </p:cNvSpPr>
          <p:nvPr>
            <p:ph idx="1"/>
          </p:nvPr>
        </p:nvSpPr>
        <p:spPr>
          <a:xfrm>
            <a:off x="569276" y="1379609"/>
            <a:ext cx="10515600" cy="4351338"/>
          </a:xfrm>
        </p:spPr>
        <p:txBody>
          <a:bodyPr/>
          <a:lstStyle/>
          <a:p>
            <a:r>
              <a:rPr lang="en-GB" sz="1400" b="1" dirty="0"/>
              <a:t>Social</a:t>
            </a:r>
            <a:r>
              <a:rPr lang="en-GB" sz="1400" dirty="0"/>
              <a:t>: Changing societal attitudes toward health and wellness may create opportunities for brands to emphasise the health benefits of their products or services. Conversely, brands in industries perceived as contributing to unhealthy lifestyles might face challenges.</a:t>
            </a:r>
          </a:p>
          <a:p>
            <a:r>
              <a:rPr lang="en-GB" sz="1400" b="1" dirty="0"/>
              <a:t>Technological</a:t>
            </a:r>
            <a:r>
              <a:rPr lang="en-GB" sz="1400" dirty="0"/>
              <a:t>: Rapid advancements in technology, such as the rise of augmented reality or artificial intelligence, can influence how brands engage with consumers. Brands may need to adopt new technologies to enhance customer experiences or adapt their marketing strategies to align with emerging digital trends.</a:t>
            </a:r>
          </a:p>
          <a:p>
            <a:r>
              <a:rPr lang="en-GB" sz="1400" b="1" dirty="0"/>
              <a:t>Ethical</a:t>
            </a:r>
            <a:r>
              <a:rPr lang="en-GB" sz="1400" dirty="0"/>
              <a:t>: Growing consumer awareness of ethical sourcing and production practices can impact brand reputation. Brands that prioritise fair trade, sustainable sourcing, and ethical manufacturing processes may gain a competitive edge.</a:t>
            </a:r>
          </a:p>
          <a:p>
            <a:r>
              <a:rPr lang="en-GB" sz="1400" b="1" dirty="0"/>
              <a:t>Environmental</a:t>
            </a:r>
            <a:r>
              <a:rPr lang="en-GB" sz="1400" dirty="0"/>
              <a:t>: Increasing concern for environmental sustainability may prompt brands to adopt eco-friendly practices in their manufacturing processes and packaging. Brands that communicate a commitment to environmental responsibility may resonate more with environmentally conscious consumers.</a:t>
            </a:r>
          </a:p>
          <a:p>
            <a:r>
              <a:rPr lang="en-GB" sz="1400" b="1" dirty="0"/>
              <a:t>Political</a:t>
            </a:r>
            <a:r>
              <a:rPr lang="en-GB" sz="1400" dirty="0"/>
              <a:t>: Changes in government policies related to trade or tariffs may affect the cost of production and pricing strategies for international brands. Political stability or instability in certain regions can also impact a brand's decision to expand or enter new markets.</a:t>
            </a:r>
          </a:p>
          <a:p>
            <a:r>
              <a:rPr lang="en-GB" sz="1400" b="1" dirty="0"/>
              <a:t>Legal</a:t>
            </a:r>
            <a:r>
              <a:rPr lang="en-GB" sz="1400" dirty="0"/>
              <a:t>: Changes in consumer protection laws or data privacy regulations can influence how brands collect and handle customer data. Legal requirements around advertising, labelling, or product safety may necessitate adjustments to branding and marketing practices.</a:t>
            </a:r>
          </a:p>
          <a:p>
            <a:r>
              <a:rPr lang="en-GB" sz="1400" b="1" dirty="0"/>
              <a:t>Economic</a:t>
            </a:r>
            <a:r>
              <a:rPr lang="en-GB" sz="1400" dirty="0"/>
              <a:t>: Economic fluctuations, such as recessions or economic booms, can impact consumer spending behaviour. Brands may need to adjust pricing strategies, offer promotions, or introduce more budget-friendly product lines during economic downturns.</a:t>
            </a:r>
          </a:p>
          <a:p>
            <a:endParaRPr lang="en-GB" dirty="0"/>
          </a:p>
        </p:txBody>
      </p:sp>
    </p:spTree>
    <p:extLst>
      <p:ext uri="{BB962C8B-B14F-4D97-AF65-F5344CB8AC3E}">
        <p14:creationId xmlns:p14="http://schemas.microsoft.com/office/powerpoint/2010/main" val="421296604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Navy Footer Strip" descr="Footer navy">
            <a:extLst>
              <a:ext uri="{FF2B5EF4-FFF2-40B4-BE49-F238E27FC236}">
                <a16:creationId xmlns:a16="http://schemas.microsoft.com/office/drawing/2014/main" id="{A057C47D-3BC5-4D63-797F-B2600111FE62}"/>
              </a:ext>
            </a:extLst>
          </p:cNvPr>
          <p:cNvSpPr/>
          <p:nvPr/>
        </p:nvSpPr>
        <p:spPr>
          <a:xfrm>
            <a:off x="0" y="5974080"/>
            <a:ext cx="12192000" cy="883920"/>
          </a:xfrm>
          <a:prstGeom prst="rect">
            <a:avLst/>
          </a:prstGeom>
          <a:solidFill>
            <a:srgbClr val="141F3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5" name="Small White Logo" descr="Small WU logo">
            <a:extLst>
              <a:ext uri="{FF2B5EF4-FFF2-40B4-BE49-F238E27FC236}">
                <a16:creationId xmlns:a16="http://schemas.microsoft.com/office/drawing/2014/main" id="{67D4348E-3467-AFD9-7B49-FC071FCE4673}"/>
              </a:ext>
            </a:extLst>
          </p:cNvPr>
          <p:cNvPicPr>
            <a:picLocks noChangeAspect="1"/>
          </p:cNvPicPr>
          <p:nvPr/>
        </p:nvPicPr>
        <p:blipFill>
          <a:blip r:embed="rId3"/>
          <a:stretch>
            <a:fillRect/>
          </a:stretch>
        </p:blipFill>
        <p:spPr>
          <a:xfrm>
            <a:off x="534811" y="6217213"/>
            <a:ext cx="1801495" cy="397654"/>
          </a:xfrm>
          <a:prstGeom prst="rect">
            <a:avLst/>
          </a:prstGeom>
        </p:spPr>
      </p:pic>
      <p:pic>
        <p:nvPicPr>
          <p:cNvPr id="10" name="Picture 9" descr="short orange tower">
            <a:extLst>
              <a:ext uri="{FF2B5EF4-FFF2-40B4-BE49-F238E27FC236}">
                <a16:creationId xmlns:a16="http://schemas.microsoft.com/office/drawing/2014/main" id="{EFDBAD53-7DD1-DB4C-BE8F-3A194D506040}"/>
              </a:ext>
            </a:extLst>
          </p:cNvPr>
          <p:cNvPicPr>
            <a:picLocks noChangeAspect="1"/>
          </p:cNvPicPr>
          <p:nvPr/>
        </p:nvPicPr>
        <p:blipFill>
          <a:blip r:embed="rId4"/>
          <a:srcRect/>
          <a:stretch/>
        </p:blipFill>
        <p:spPr>
          <a:xfrm>
            <a:off x="11084876" y="5363376"/>
            <a:ext cx="548323" cy="1494624"/>
          </a:xfrm>
          <a:prstGeom prst="rect">
            <a:avLst/>
          </a:prstGeom>
        </p:spPr>
      </p:pic>
      <p:sp>
        <p:nvSpPr>
          <p:cNvPr id="13" name="Title 12">
            <a:extLst>
              <a:ext uri="{FF2B5EF4-FFF2-40B4-BE49-F238E27FC236}">
                <a16:creationId xmlns:a16="http://schemas.microsoft.com/office/drawing/2014/main" id="{6E8F5583-0443-B24D-0A88-0EFFEA7694D7}"/>
              </a:ext>
            </a:extLst>
          </p:cNvPr>
          <p:cNvSpPr>
            <a:spLocks noGrp="1"/>
          </p:cNvSpPr>
          <p:nvPr>
            <p:ph type="title"/>
          </p:nvPr>
        </p:nvSpPr>
        <p:spPr/>
        <p:txBody>
          <a:bodyPr/>
          <a:lstStyle/>
          <a:p>
            <a:r>
              <a:rPr lang="en-GB" b="1" dirty="0"/>
              <a:t>SWOT Analysis</a:t>
            </a:r>
          </a:p>
        </p:txBody>
      </p:sp>
      <p:sp>
        <p:nvSpPr>
          <p:cNvPr id="14" name="Content Placeholder 13">
            <a:extLst>
              <a:ext uri="{FF2B5EF4-FFF2-40B4-BE49-F238E27FC236}">
                <a16:creationId xmlns:a16="http://schemas.microsoft.com/office/drawing/2014/main" id="{E3692064-A577-9EDD-B600-82CD103304C3}"/>
              </a:ext>
            </a:extLst>
          </p:cNvPr>
          <p:cNvSpPr>
            <a:spLocks noGrp="1"/>
          </p:cNvSpPr>
          <p:nvPr>
            <p:ph idx="1"/>
          </p:nvPr>
        </p:nvSpPr>
        <p:spPr/>
        <p:txBody>
          <a:bodyPr/>
          <a:lstStyle/>
          <a:p>
            <a:pPr marL="0" indent="0">
              <a:buNone/>
            </a:pPr>
            <a:r>
              <a:rPr lang="en-GB" dirty="0"/>
              <a:t>SWOT analysis focuses on the internal Strengths and Weaknesses of a business, as well as external Opportunities and Threats. In brand management, SWOT analysis helps in identifying the strengths a brand can leverage, weaknesses that need improvement, opportunities for growth, and potential threats to the brand's success. It's a valuable tool for strategic planning and decision-making.</a:t>
            </a:r>
          </a:p>
        </p:txBody>
      </p:sp>
    </p:spTree>
    <p:extLst>
      <p:ext uri="{BB962C8B-B14F-4D97-AF65-F5344CB8AC3E}">
        <p14:creationId xmlns:p14="http://schemas.microsoft.com/office/powerpoint/2010/main" val="394905431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Navy Footer Strip" descr="Footer navy">
            <a:extLst>
              <a:ext uri="{FF2B5EF4-FFF2-40B4-BE49-F238E27FC236}">
                <a16:creationId xmlns:a16="http://schemas.microsoft.com/office/drawing/2014/main" id="{A057C47D-3BC5-4D63-797F-B2600111FE62}"/>
              </a:ext>
            </a:extLst>
          </p:cNvPr>
          <p:cNvSpPr/>
          <p:nvPr/>
        </p:nvSpPr>
        <p:spPr>
          <a:xfrm>
            <a:off x="0" y="5974080"/>
            <a:ext cx="12192000" cy="883920"/>
          </a:xfrm>
          <a:prstGeom prst="rect">
            <a:avLst/>
          </a:prstGeom>
          <a:solidFill>
            <a:srgbClr val="141F3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5" name="Small White Logo" descr="Small WU logo">
            <a:extLst>
              <a:ext uri="{FF2B5EF4-FFF2-40B4-BE49-F238E27FC236}">
                <a16:creationId xmlns:a16="http://schemas.microsoft.com/office/drawing/2014/main" id="{67D4348E-3467-AFD9-7B49-FC071FCE4673}"/>
              </a:ext>
            </a:extLst>
          </p:cNvPr>
          <p:cNvPicPr>
            <a:picLocks noChangeAspect="1"/>
          </p:cNvPicPr>
          <p:nvPr/>
        </p:nvPicPr>
        <p:blipFill>
          <a:blip r:embed="rId3"/>
          <a:stretch>
            <a:fillRect/>
          </a:stretch>
        </p:blipFill>
        <p:spPr>
          <a:xfrm>
            <a:off x="534811" y="6217213"/>
            <a:ext cx="1801495" cy="397654"/>
          </a:xfrm>
          <a:prstGeom prst="rect">
            <a:avLst/>
          </a:prstGeom>
        </p:spPr>
      </p:pic>
      <p:pic>
        <p:nvPicPr>
          <p:cNvPr id="10" name="Picture 9" descr="short orange tower">
            <a:extLst>
              <a:ext uri="{FF2B5EF4-FFF2-40B4-BE49-F238E27FC236}">
                <a16:creationId xmlns:a16="http://schemas.microsoft.com/office/drawing/2014/main" id="{EFDBAD53-7DD1-DB4C-BE8F-3A194D506040}"/>
              </a:ext>
            </a:extLst>
          </p:cNvPr>
          <p:cNvPicPr>
            <a:picLocks noChangeAspect="1"/>
          </p:cNvPicPr>
          <p:nvPr/>
        </p:nvPicPr>
        <p:blipFill>
          <a:blip r:embed="rId4"/>
          <a:srcRect/>
          <a:stretch/>
        </p:blipFill>
        <p:spPr>
          <a:xfrm>
            <a:off x="11084876" y="5363376"/>
            <a:ext cx="548323" cy="1494624"/>
          </a:xfrm>
          <a:prstGeom prst="rect">
            <a:avLst/>
          </a:prstGeom>
        </p:spPr>
      </p:pic>
      <p:sp>
        <p:nvSpPr>
          <p:cNvPr id="13" name="Title 12">
            <a:extLst>
              <a:ext uri="{FF2B5EF4-FFF2-40B4-BE49-F238E27FC236}">
                <a16:creationId xmlns:a16="http://schemas.microsoft.com/office/drawing/2014/main" id="{6E8F5583-0443-B24D-0A88-0EFFEA7694D7}"/>
              </a:ext>
            </a:extLst>
          </p:cNvPr>
          <p:cNvSpPr>
            <a:spLocks noGrp="1"/>
          </p:cNvSpPr>
          <p:nvPr>
            <p:ph type="title"/>
          </p:nvPr>
        </p:nvSpPr>
        <p:spPr/>
        <p:txBody>
          <a:bodyPr/>
          <a:lstStyle/>
          <a:p>
            <a:r>
              <a:rPr lang="en-GB" b="1" dirty="0"/>
              <a:t>Example</a:t>
            </a:r>
          </a:p>
        </p:txBody>
      </p:sp>
      <p:sp>
        <p:nvSpPr>
          <p:cNvPr id="14" name="Content Placeholder 13">
            <a:extLst>
              <a:ext uri="{FF2B5EF4-FFF2-40B4-BE49-F238E27FC236}">
                <a16:creationId xmlns:a16="http://schemas.microsoft.com/office/drawing/2014/main" id="{E3692064-A577-9EDD-B600-82CD103304C3}"/>
              </a:ext>
            </a:extLst>
          </p:cNvPr>
          <p:cNvSpPr>
            <a:spLocks noGrp="1"/>
          </p:cNvSpPr>
          <p:nvPr>
            <p:ph idx="1"/>
          </p:nvPr>
        </p:nvSpPr>
        <p:spPr>
          <a:xfrm>
            <a:off x="855518" y="1379609"/>
            <a:ext cx="10515600" cy="4351338"/>
          </a:xfrm>
        </p:spPr>
        <p:txBody>
          <a:bodyPr/>
          <a:lstStyle/>
          <a:p>
            <a:r>
              <a:rPr lang="en-GB" b="1" dirty="0"/>
              <a:t>Strengths</a:t>
            </a:r>
            <a:r>
              <a:rPr lang="en-GB" dirty="0"/>
              <a:t>: Strong brand recognition, innovative product features, loyal customer base.</a:t>
            </a:r>
          </a:p>
          <a:p>
            <a:r>
              <a:rPr lang="en-GB" b="1" dirty="0"/>
              <a:t>Weaknesses</a:t>
            </a:r>
            <a:r>
              <a:rPr lang="en-GB" dirty="0"/>
              <a:t>: Limited product range, outdated technology, poor online presence.</a:t>
            </a:r>
          </a:p>
          <a:p>
            <a:r>
              <a:rPr lang="en-GB" b="1" dirty="0"/>
              <a:t>Opportunities</a:t>
            </a:r>
            <a:r>
              <a:rPr lang="en-GB" dirty="0"/>
              <a:t>: Growing market segment, emerging trends, strategic partnerships.</a:t>
            </a:r>
          </a:p>
          <a:p>
            <a:r>
              <a:rPr lang="en-GB" b="1" dirty="0"/>
              <a:t>Threats</a:t>
            </a:r>
            <a:r>
              <a:rPr lang="en-GB" dirty="0"/>
              <a:t>: Intense competition, economic downturns, evolving consumer preferences.</a:t>
            </a:r>
          </a:p>
          <a:p>
            <a:pPr marL="0" indent="0">
              <a:buNone/>
            </a:pPr>
            <a:endParaRPr lang="en-GB" dirty="0"/>
          </a:p>
        </p:txBody>
      </p:sp>
    </p:spTree>
    <p:extLst>
      <p:ext uri="{BB962C8B-B14F-4D97-AF65-F5344CB8AC3E}">
        <p14:creationId xmlns:p14="http://schemas.microsoft.com/office/powerpoint/2010/main" val="399113470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Navy Footer Strip" descr="Footer navy">
            <a:extLst>
              <a:ext uri="{FF2B5EF4-FFF2-40B4-BE49-F238E27FC236}">
                <a16:creationId xmlns:a16="http://schemas.microsoft.com/office/drawing/2014/main" id="{A057C47D-3BC5-4D63-797F-B2600111FE62}"/>
              </a:ext>
            </a:extLst>
          </p:cNvPr>
          <p:cNvSpPr/>
          <p:nvPr/>
        </p:nvSpPr>
        <p:spPr>
          <a:xfrm>
            <a:off x="0" y="5974080"/>
            <a:ext cx="12192000" cy="883920"/>
          </a:xfrm>
          <a:prstGeom prst="rect">
            <a:avLst/>
          </a:prstGeom>
          <a:solidFill>
            <a:srgbClr val="141F3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5" name="Small White Logo" descr="Small WU logo">
            <a:extLst>
              <a:ext uri="{FF2B5EF4-FFF2-40B4-BE49-F238E27FC236}">
                <a16:creationId xmlns:a16="http://schemas.microsoft.com/office/drawing/2014/main" id="{67D4348E-3467-AFD9-7B49-FC071FCE4673}"/>
              </a:ext>
            </a:extLst>
          </p:cNvPr>
          <p:cNvPicPr>
            <a:picLocks noChangeAspect="1"/>
          </p:cNvPicPr>
          <p:nvPr/>
        </p:nvPicPr>
        <p:blipFill>
          <a:blip r:embed="rId3"/>
          <a:stretch>
            <a:fillRect/>
          </a:stretch>
        </p:blipFill>
        <p:spPr>
          <a:xfrm>
            <a:off x="534811" y="6217213"/>
            <a:ext cx="1801495" cy="397654"/>
          </a:xfrm>
          <a:prstGeom prst="rect">
            <a:avLst/>
          </a:prstGeom>
        </p:spPr>
      </p:pic>
      <p:pic>
        <p:nvPicPr>
          <p:cNvPr id="10" name="Picture 9" descr="short orange tower">
            <a:extLst>
              <a:ext uri="{FF2B5EF4-FFF2-40B4-BE49-F238E27FC236}">
                <a16:creationId xmlns:a16="http://schemas.microsoft.com/office/drawing/2014/main" id="{EFDBAD53-7DD1-DB4C-BE8F-3A194D506040}"/>
              </a:ext>
            </a:extLst>
          </p:cNvPr>
          <p:cNvPicPr>
            <a:picLocks noChangeAspect="1"/>
          </p:cNvPicPr>
          <p:nvPr/>
        </p:nvPicPr>
        <p:blipFill>
          <a:blip r:embed="rId4"/>
          <a:srcRect/>
          <a:stretch/>
        </p:blipFill>
        <p:spPr>
          <a:xfrm>
            <a:off x="11084876" y="5363376"/>
            <a:ext cx="548323" cy="1494624"/>
          </a:xfrm>
          <a:prstGeom prst="rect">
            <a:avLst/>
          </a:prstGeom>
        </p:spPr>
      </p:pic>
      <p:sp>
        <p:nvSpPr>
          <p:cNvPr id="13" name="Title 12">
            <a:extLst>
              <a:ext uri="{FF2B5EF4-FFF2-40B4-BE49-F238E27FC236}">
                <a16:creationId xmlns:a16="http://schemas.microsoft.com/office/drawing/2014/main" id="{6E8F5583-0443-B24D-0A88-0EFFEA7694D7}"/>
              </a:ext>
            </a:extLst>
          </p:cNvPr>
          <p:cNvSpPr>
            <a:spLocks noGrp="1"/>
          </p:cNvSpPr>
          <p:nvPr>
            <p:ph type="title"/>
          </p:nvPr>
        </p:nvSpPr>
        <p:spPr/>
        <p:txBody>
          <a:bodyPr/>
          <a:lstStyle/>
          <a:p>
            <a:r>
              <a:rPr lang="en-GB" b="1" dirty="0"/>
              <a:t>Application </a:t>
            </a:r>
          </a:p>
        </p:txBody>
      </p:sp>
      <p:sp>
        <p:nvSpPr>
          <p:cNvPr id="14" name="Content Placeholder 13">
            <a:extLst>
              <a:ext uri="{FF2B5EF4-FFF2-40B4-BE49-F238E27FC236}">
                <a16:creationId xmlns:a16="http://schemas.microsoft.com/office/drawing/2014/main" id="{E3692064-A577-9EDD-B600-82CD103304C3}"/>
              </a:ext>
            </a:extLst>
          </p:cNvPr>
          <p:cNvSpPr>
            <a:spLocks noGrp="1"/>
          </p:cNvSpPr>
          <p:nvPr>
            <p:ph idx="1"/>
          </p:nvPr>
        </p:nvSpPr>
        <p:spPr/>
        <p:txBody>
          <a:bodyPr/>
          <a:lstStyle/>
          <a:p>
            <a:pPr marL="0" indent="0">
              <a:buNone/>
            </a:pPr>
            <a:r>
              <a:rPr lang="en-GB" dirty="0"/>
              <a:t>Together, they provide a comprehensive understanding of both internal and external factors affecting a brand. They help brand managers make informed decisions, formulate strategies, and stay proactive in a dynamic business environment. By identifying potential risks and challenges, brand managers can develop strategies to mitigate these risks and capitalize on opportunities.</a:t>
            </a:r>
          </a:p>
        </p:txBody>
      </p:sp>
    </p:spTree>
    <p:extLst>
      <p:ext uri="{BB962C8B-B14F-4D97-AF65-F5344CB8AC3E}">
        <p14:creationId xmlns:p14="http://schemas.microsoft.com/office/powerpoint/2010/main" val="1626946407"/>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340</TotalTime>
  <Words>933</Words>
  <Application>Microsoft Office PowerPoint</Application>
  <PresentationFormat>Widescreen</PresentationFormat>
  <Paragraphs>51</Paragraphs>
  <Slides>12</Slides>
  <Notes>12</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12</vt:i4>
      </vt:variant>
    </vt:vector>
  </HeadingPairs>
  <TitlesOfParts>
    <vt:vector size="17" baseType="lpstr">
      <vt:lpstr>Calibri</vt:lpstr>
      <vt:lpstr>Clash Display Medium</vt:lpstr>
      <vt:lpstr>Clash Display</vt:lpstr>
      <vt:lpstr>Arial</vt:lpstr>
      <vt:lpstr>Office Theme</vt:lpstr>
      <vt:lpstr>PowerPoint Presentation</vt:lpstr>
      <vt:lpstr>Pestle analysis, STEEPLE analysis, and SWOT </vt:lpstr>
      <vt:lpstr>PESTLE Analysis</vt:lpstr>
      <vt:lpstr>Example</vt:lpstr>
      <vt:lpstr>STEEPLE Analysis</vt:lpstr>
      <vt:lpstr>Example</vt:lpstr>
      <vt:lpstr>SWOT Analysis</vt:lpstr>
      <vt:lpstr>Example</vt:lpstr>
      <vt:lpstr>Application </vt:lpstr>
      <vt:lpstr>Application</vt:lpstr>
      <vt:lpstr>In Conclusion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2431</dc:creator>
  <cp:lastModifiedBy>Lesslie Malinga</cp:lastModifiedBy>
  <cp:revision>31</cp:revision>
  <dcterms:created xsi:type="dcterms:W3CDTF">2023-04-21T12:16:35Z</dcterms:created>
  <dcterms:modified xsi:type="dcterms:W3CDTF">2024-04-04T08:58:55Z</dcterms:modified>
</cp:coreProperties>
</file>

<file path=docProps/thumbnail.jpeg>
</file>